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0" r:id="rId12"/>
    <p:sldId id="30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1" r:id="rId22"/>
    <p:sldId id="274" r:id="rId23"/>
    <p:sldId id="276" r:id="rId24"/>
    <p:sldId id="275" r:id="rId25"/>
    <p:sldId id="277" r:id="rId26"/>
    <p:sldId id="278" r:id="rId27"/>
    <p:sldId id="279" r:id="rId28"/>
    <p:sldId id="280" r:id="rId29"/>
    <p:sldId id="302" r:id="rId30"/>
    <p:sldId id="305" r:id="rId31"/>
    <p:sldId id="303" r:id="rId32"/>
    <p:sldId id="284" r:id="rId33"/>
    <p:sldId id="282" r:id="rId34"/>
    <p:sldId id="285" r:id="rId35"/>
    <p:sldId id="283" r:id="rId36"/>
    <p:sldId id="306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307" r:id="rId48"/>
    <p:sldId id="296" r:id="rId49"/>
    <p:sldId id="297" r:id="rId50"/>
    <p:sldId id="298" r:id="rId51"/>
    <p:sldId id="304" r:id="rId52"/>
    <p:sldId id="299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974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562B-671C-4988-BDF0-B608531C40BD}" type="datetimeFigureOut">
              <a:rPr lang="fr-FR" smtClean="0"/>
              <a:pPr/>
              <a:t>05/07/2025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4379147-71DD-4807-A68A-A322BE8F422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562B-671C-4988-BDF0-B608531C40BD}" type="datetimeFigureOut">
              <a:rPr lang="fr-FR" smtClean="0"/>
              <a:pPr/>
              <a:t>05/07/2025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9147-71DD-4807-A68A-A322BE8F422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6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562B-671C-4988-BDF0-B608531C40BD}" type="datetimeFigureOut">
              <a:rPr lang="fr-FR" smtClean="0"/>
              <a:pPr/>
              <a:t>05/07/2025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9147-71DD-4807-A68A-A322BE8F422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5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562B-671C-4988-BDF0-B608531C40BD}" type="datetimeFigureOut">
              <a:rPr lang="fr-FR" smtClean="0"/>
              <a:pPr/>
              <a:t>05/07/2025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9147-71DD-4807-A68A-A322BE8F422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5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562B-671C-4988-BDF0-B608531C40BD}" type="datetimeFigureOut">
              <a:rPr lang="fr-FR" smtClean="0"/>
              <a:pPr/>
              <a:t>05/07/2025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9147-71DD-4807-A68A-A322BE8F422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562B-671C-4988-BDF0-B608531C40BD}" type="datetimeFigureOut">
              <a:rPr lang="fr-FR" smtClean="0"/>
              <a:pPr/>
              <a:t>05/07/2025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9147-71DD-4807-A68A-A322BE8F422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562B-671C-4988-BDF0-B608531C40BD}" type="datetimeFigureOut">
              <a:rPr lang="fr-FR" smtClean="0"/>
              <a:pPr/>
              <a:t>05/07/2025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9147-71DD-4807-A68A-A322BE8F422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562B-671C-4988-BDF0-B608531C40BD}" type="datetimeFigureOut">
              <a:rPr lang="fr-FR" smtClean="0"/>
              <a:pPr/>
              <a:t>05/07/2025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9147-71DD-4807-A68A-A322BE8F422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87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562B-671C-4988-BDF0-B608531C40BD}" type="datetimeFigureOut">
              <a:rPr lang="fr-FR" smtClean="0"/>
              <a:pPr/>
              <a:t>05/07/2025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9147-71DD-4807-A68A-A322BE8F42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7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562B-671C-4988-BDF0-B608531C40BD}" type="datetimeFigureOut">
              <a:rPr lang="fr-FR" smtClean="0"/>
              <a:pPr/>
              <a:t>05/07/2025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9147-71DD-4807-A68A-A322BE8F422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C05562B-671C-4988-BDF0-B608531C40BD}" type="datetimeFigureOut">
              <a:rPr lang="fr-FR" smtClean="0"/>
              <a:pPr/>
              <a:t>05/07/2025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9147-71DD-4807-A68A-A322BE8F422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65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5562B-671C-4988-BDF0-B608531C40BD}" type="datetimeFigureOut">
              <a:rPr lang="fr-FR" smtClean="0"/>
              <a:pPr/>
              <a:t>05/07/2025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4379147-71DD-4807-A68A-A322BE8F422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0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enirenseignant.gouv.fr/cid98448/calendrier-des-concours-recrutement-enseignants-second-degre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hierry.bouffechoux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mailto:lafontaine.charles@orange.fr" TargetMode="External"/><Relationship Id="rId13" Type="http://schemas.openxmlformats.org/officeDocument/2006/relationships/hyperlink" Target="mailto:aurelie.helluin@ac-normandie.fr" TargetMode="External"/><Relationship Id="rId3" Type="http://schemas.openxmlformats.org/officeDocument/2006/relationships/hyperlink" Target="mailto:melanie.desance@gmail.com" TargetMode="External"/><Relationship Id="rId7" Type="http://schemas.openxmlformats.org/officeDocument/2006/relationships/hyperlink" Target="mailto:leila.mahamadaly@ac-normandie.fr" TargetMode="External"/><Relationship Id="rId12" Type="http://schemas.openxmlformats.org/officeDocument/2006/relationships/hyperlink" Target="mailto:principessapesca14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lairem.marion@orange.fr" TargetMode="External"/><Relationship Id="rId11" Type="http://schemas.openxmlformats.org/officeDocument/2006/relationships/hyperlink" Target="mailto:godefroyastrid@gmail.com" TargetMode="External"/><Relationship Id="rId5" Type="http://schemas.openxmlformats.org/officeDocument/2006/relationships/hyperlink" Target="mailto:cfrenes@hotmail.com" TargetMode="External"/><Relationship Id="rId15" Type="http://schemas.openxmlformats.org/officeDocument/2006/relationships/hyperlink" Target="mailto:laurent.duval@ac-normandie.fr" TargetMode="External"/><Relationship Id="rId10" Type="http://schemas.openxmlformats.org/officeDocument/2006/relationships/hyperlink" Target="mailto:diane.hue6862@gmail.com" TargetMode="External"/><Relationship Id="rId4" Type="http://schemas.openxmlformats.org/officeDocument/2006/relationships/hyperlink" Target="mailto:edith.asse@ac-normandie.fr" TargetMode="External"/><Relationship Id="rId9" Type="http://schemas.openxmlformats.org/officeDocument/2006/relationships/hyperlink" Target="mailto:stlelievre@wanadoo.fr" TargetMode="External"/><Relationship Id="rId14" Type="http://schemas.openxmlformats.org/officeDocument/2006/relationships/hyperlink" Target="mailto:duval.laurent61@gmail.com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B2B173-35CB-48B5-A9D4-C5180DBB3F0A}"/>
              </a:ext>
            </a:extLst>
          </p:cNvPr>
          <p:cNvSpPr txBox="1"/>
          <p:nvPr/>
        </p:nvSpPr>
        <p:spPr>
          <a:xfrm>
            <a:off x="812524" y="160338"/>
            <a:ext cx="6057900" cy="65556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CONCOURS INTERNE/</a:t>
            </a:r>
            <a:br>
              <a:rPr lang="fr-FR" sz="6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fr-FR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PREPARATION A LA REDACTION</a:t>
            </a:r>
            <a:br>
              <a:rPr lang="fr-FR" sz="6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fr-FR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DU DOSSIER RAEP ET A L’ADMISSIBILITE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5A3E9D-1DDE-44D3-A7F1-BD574ECC62C0}"/>
              </a:ext>
            </a:extLst>
          </p:cNvPr>
          <p:cNvSpPr txBox="1"/>
          <p:nvPr/>
        </p:nvSpPr>
        <p:spPr>
          <a:xfrm>
            <a:off x="8001000" y="914400"/>
            <a:ext cx="371475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6000" b="1" dirty="0">
                <a:latin typeface="Arial Narrow" panose="020B0606020202030204" pitchFamily="34" charset="0"/>
              </a:rPr>
              <a:t>2025-2026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B89024-070E-4366-B70C-83E178AAFD84}"/>
              </a:ext>
            </a:extLst>
          </p:cNvPr>
          <p:cNvSpPr txBox="1"/>
          <p:nvPr/>
        </p:nvSpPr>
        <p:spPr>
          <a:xfrm>
            <a:off x="8836090" y="5400675"/>
            <a:ext cx="323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Thierry BOUFFECHOUX/</a:t>
            </a:r>
          </a:p>
          <a:p>
            <a:pPr algn="r"/>
            <a:r>
              <a:rPr lang="fr-FR" b="1" dirty="0"/>
              <a:t>ISFEC NORMANDIE</a:t>
            </a:r>
          </a:p>
        </p:txBody>
      </p:sp>
      <p:sp>
        <p:nvSpPr>
          <p:cNvPr id="45058" name="AutoShape 2" descr="FORMATION CONTINUE – ISFEC Norman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060" name="AutoShape 4" descr="FORMATION CONTINUE – ISFEC Norman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5062" name="Picture 6" descr="FORMATION CONTINUE – ISFEC Normand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7123" y="2618961"/>
            <a:ext cx="1771650" cy="1316935"/>
          </a:xfrm>
          <a:prstGeom prst="rect">
            <a:avLst/>
          </a:prstGeom>
          <a:noFill/>
        </p:spPr>
      </p:pic>
      <p:pic>
        <p:nvPicPr>
          <p:cNvPr id="45064" name="Picture 8" descr="L'annuaire des ISFEC (Instituts Supérieurs de Formation de l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0922" y="2385390"/>
            <a:ext cx="1736035" cy="1404731"/>
          </a:xfrm>
          <a:prstGeom prst="rect">
            <a:avLst/>
          </a:prstGeom>
          <a:noFill/>
        </p:spPr>
      </p:pic>
      <p:sp>
        <p:nvSpPr>
          <p:cNvPr id="45066" name="AutoShape 10" descr="ISFEC Normandie – Institut Supérieur de Formation de 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068" name="AutoShape 12" descr="ISFEC Normandie – Institut Supérieur de Formation de 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071" name="AutoShape 15" descr="ISFEC Normandie – Institut Supérieur de Formation de 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1512" y="4449487"/>
            <a:ext cx="1885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251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6E988CC-18DC-44FA-9CB2-C914541F7BFC}"/>
              </a:ext>
            </a:extLst>
          </p:cNvPr>
          <p:cNvSpPr txBox="1"/>
          <p:nvPr/>
        </p:nvSpPr>
        <p:spPr>
          <a:xfrm>
            <a:off x="121297" y="106018"/>
            <a:ext cx="11784563" cy="59091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00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octobre 2025</a:t>
            </a: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(Journée) : 3</a:t>
            </a:r>
            <a:r>
              <a:rPr lang="fr-FR" sz="2800" b="1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session en présentiel à Hérouville </a:t>
            </a:r>
            <a:r>
              <a:rPr lang="fr-FR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8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T.Bouffechoux</a:t>
            </a:r>
            <a:r>
              <a:rPr lang="fr-FR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&amp; à</a:t>
            </a: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Elbeuf </a:t>
            </a:r>
            <a:r>
              <a:rPr lang="fr-FR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(Diane Hue animatrice-formatrice)</a:t>
            </a:r>
          </a:p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« La proposition pédagogique : des savoirs associés à la construction de la séquence »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Présentation des modalités de présentation de la proposition pédagogique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Point d'éclairage sur la « transposition didactique »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Travail sur la réalisation pédagogique choisie en ateliers disciplinaires avec mises en commun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Choisir avec pertinence les supports présentés au regard de la réalisation pédagogique retenue</a:t>
            </a:r>
            <a:endParaRPr lang="fr-FR" sz="2800" b="1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Puis </a:t>
            </a:r>
            <a:r>
              <a:rPr lang="fr-FR" sz="2800" b="1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intersession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le lecteur-accompagnateur disciplinaire : </a:t>
            </a:r>
            <a:r>
              <a:rPr lang="fr-FR" sz="28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Relecture et accompagnement de la pré-rédaction du dossier</a:t>
            </a:r>
            <a:endParaRPr lang="fr-F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6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261257" y="228600"/>
            <a:ext cx="11560629" cy="61721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Précisions :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Les lecteurs-accompagnateurs disciplinaires 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prennent contact avec leurs stagiaires </a:t>
            </a:r>
            <a:r>
              <a:rPr kumimoji="0" lang="fr-F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au téléphone ou en </a:t>
            </a:r>
            <a:r>
              <a:rPr kumimoji="0" lang="fr-FR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visio</a:t>
            </a:r>
            <a:r>
              <a:rPr kumimoji="0" lang="fr-F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synchrone 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durant la semaine qui précède les vacances de Toussaint</a:t>
            </a:r>
            <a:r>
              <a:rPr lang="fr-FR" sz="4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(</a:t>
            </a:r>
            <a:r>
              <a:rPr kumimoji="0" lang="fr-F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semaine 42, du 13 au 17 octobre 2025).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Les vacances scolaires de Toussaint 2025-2026 ont lieu du </a:t>
            </a:r>
            <a:r>
              <a:rPr lang="fr-FR" sz="4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samedi 18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octobre 2025 au </a:t>
            </a:r>
            <a:r>
              <a:rPr lang="fr-FR" sz="4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undi</a:t>
            </a:r>
            <a:r>
              <a:rPr lang="fr-FR" sz="4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3 novembre 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2025 au matin.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6E988CC-18DC-44FA-9CB2-C914541F7BFC}"/>
              </a:ext>
            </a:extLst>
          </p:cNvPr>
          <p:cNvSpPr txBox="1"/>
          <p:nvPr/>
        </p:nvSpPr>
        <p:spPr>
          <a:xfrm>
            <a:off x="609600" y="130629"/>
            <a:ext cx="10972800" cy="64450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000"/>
              </a:spcAft>
            </a:pPr>
            <a:r>
              <a:rPr lang="fr-FR" sz="3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22</a:t>
            </a:r>
            <a:r>
              <a:rPr lang="fr-FR" sz="3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novembre 2024</a:t>
            </a:r>
            <a:r>
              <a:rPr lang="fr-FR" sz="3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(Journée) : </a:t>
            </a:r>
            <a:r>
              <a:rPr lang="fr-FR" sz="3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3200" b="1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3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session tous en présentiel à Hérouville avec </a:t>
            </a:r>
            <a:r>
              <a:rPr lang="fr-FR" sz="32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T.Bouffechoux</a:t>
            </a:r>
            <a:r>
              <a:rPr lang="fr-FR" sz="3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Diane Hue</a:t>
            </a:r>
          </a:p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« Regards croisés des pairs et des accompagnateurs-lecteurs disciplinaires sur le dossier  RAEP finalisé ».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Finalisation individuelle de la partie « proposition pédagogique »</a:t>
            </a:r>
          </a:p>
          <a:p>
            <a:pPr lvl="0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Travaux entre pairs de la même discipline pour croiser les regards</a:t>
            </a:r>
          </a:p>
          <a:p>
            <a:pPr lvl="0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Présentation orale entre pairs des propositions pédagogiques</a:t>
            </a:r>
          </a:p>
          <a:p>
            <a:pPr lvl="0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Temps de rencontre et de travail des groupes disciplinaires avec leurs lecteurs-accompagnateurs disciplinaires respectifs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ou dans les locaux de l’ISFEC Normandie à Hérouville Saint-Clair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ou en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visio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Bilan de formation</a:t>
            </a:r>
          </a:p>
        </p:txBody>
      </p:sp>
    </p:spTree>
    <p:extLst>
      <p:ext uri="{BB962C8B-B14F-4D97-AF65-F5344CB8AC3E}">
        <p14:creationId xmlns:p14="http://schemas.microsoft.com/office/powerpoint/2010/main" val="369726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7874684-316E-4387-BF9F-C98C95C0998E}"/>
              </a:ext>
            </a:extLst>
          </p:cNvPr>
          <p:cNvSpPr txBox="1"/>
          <p:nvPr/>
        </p:nvSpPr>
        <p:spPr>
          <a:xfrm>
            <a:off x="541175" y="545503"/>
            <a:ext cx="11383347" cy="452431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rial" panose="020B0604020202020204" pitchFamily="34" charset="0"/>
                <a:cs typeface="Arial" panose="020B0604020202020204" pitchFamily="34" charset="0"/>
              </a:rPr>
              <a:t>CAHIER DES CHARGES DU DOSSIER RAEP</a:t>
            </a:r>
          </a:p>
        </p:txBody>
      </p:sp>
    </p:spTree>
    <p:extLst>
      <p:ext uri="{BB962C8B-B14F-4D97-AF65-F5344CB8AC3E}">
        <p14:creationId xmlns:p14="http://schemas.microsoft.com/office/powerpoint/2010/main" val="248955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660197D-71EA-4893-83B7-5E105838DB9A}"/>
              </a:ext>
            </a:extLst>
          </p:cNvPr>
          <p:cNvSpPr txBox="1"/>
          <p:nvPr/>
        </p:nvSpPr>
        <p:spPr>
          <a:xfrm>
            <a:off x="373224" y="161190"/>
            <a:ext cx="10516547" cy="59043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 3" panose="05040102010807070707" pitchFamily="18" charset="2"/>
              <a:buChar char=""/>
              <a:tabLst>
                <a:tab pos="679450" algn="l"/>
              </a:tabLst>
            </a:pP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Partie 1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2 pages dactylographiées maximum.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 3" panose="05040102010807070707" pitchFamily="18" charset="2"/>
              <a:buChar char=""/>
              <a:tabLst>
                <a:tab pos="679450" algn="l"/>
              </a:tabLst>
            </a:pPr>
            <a:r>
              <a:rPr lang="fr-F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Partie 2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6 pages dactylographiées maximum.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 3" panose="05040102010807070707" pitchFamily="18" charset="2"/>
              <a:buChar char=""/>
              <a:tabLst>
                <a:tab pos="679450" algn="l"/>
              </a:tabLst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Arial 11.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 3" panose="05040102010807070707" pitchFamily="18" charset="2"/>
              <a:buChar char=""/>
              <a:tabLst>
                <a:tab pos="679450" algn="l"/>
              </a:tabLst>
            </a:pPr>
            <a:r>
              <a:rPr lang="fr-FR" sz="3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interligne simple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 3" panose="05040102010807070707" pitchFamily="18" charset="2"/>
              <a:buChar char=""/>
              <a:tabLst>
                <a:tab pos="679450" algn="l"/>
              </a:tabLst>
            </a:pPr>
            <a:r>
              <a:rPr lang="fr-FR" sz="3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dimension 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marges : droite et gauche : 2,5 cm à partir du bord.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 3" panose="05040102010807070707" pitchFamily="18" charset="2"/>
              <a:buChar char=""/>
              <a:tabLst>
                <a:tab pos="679450" algn="l"/>
              </a:tabLst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en-tête et pied de page : 1,25 cm.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 3" panose="05040102010807070707" pitchFamily="18" charset="2"/>
              <a:buChar char=""/>
              <a:tabLst>
                <a:tab pos="679450" algn="l"/>
              </a:tabLst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sans retrait en début de paragraphe.</a:t>
            </a:r>
          </a:p>
        </p:txBody>
      </p:sp>
    </p:spTree>
    <p:extLst>
      <p:ext uri="{BB962C8B-B14F-4D97-AF65-F5344CB8AC3E}">
        <p14:creationId xmlns:p14="http://schemas.microsoft.com/office/powerpoint/2010/main" val="32393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CA6753C-ACC2-45F6-945A-173ABFE86819}"/>
              </a:ext>
            </a:extLst>
          </p:cNvPr>
          <p:cNvSpPr txBox="1"/>
          <p:nvPr/>
        </p:nvSpPr>
        <p:spPr>
          <a:xfrm>
            <a:off x="238540" y="185530"/>
            <a:ext cx="11569148" cy="65274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tabLst>
                <a:tab pos="679450" algn="l"/>
              </a:tabLst>
            </a:pPr>
            <a:r>
              <a:rPr lang="fr-FR" sz="3600" b="1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Annexes</a:t>
            </a:r>
            <a:r>
              <a:rPr lang="fr-FR" sz="3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 : un à deux exemples de documents ou travaux, réalisés dans le cadre de la situation décrite jugés utile de porter à la connaissance du jury. Nombre de pages raisonnables n’excédant pas dix pages pour l'ensemble des deux exemples. </a:t>
            </a:r>
            <a:endParaRPr lang="fr-FR" sz="3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tabLst>
                <a:tab pos="679450" algn="l"/>
              </a:tabLst>
            </a:pPr>
            <a:r>
              <a:rPr lang="fr-FR" sz="3600" b="1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Le jury se réserve le droit de ne pas prendre en considération les documents d'un volume supérieur.</a:t>
            </a:r>
          </a:p>
          <a:p>
            <a:pPr marL="342900" lvl="0" indent="-342900" algn="just">
              <a:lnSpc>
                <a:spcPct val="115000"/>
              </a:lnSpc>
              <a:buFont typeface="Wingdings 3" panose="05040102010807070707" pitchFamily="18" charset="2"/>
              <a:buChar char=""/>
              <a:tabLst>
                <a:tab pos="679450" algn="l"/>
              </a:tabLst>
            </a:pPr>
            <a:r>
              <a:rPr lang="fr-FR" sz="3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Authenticité des éléments de la seconde partie du dossier attestée par le chef d'établissement auprès duquel le candidat exerce ou a exercé les fonctions décrites et </a:t>
            </a:r>
            <a:r>
              <a:rPr lang="fr-FR" sz="3600" b="1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uniquement les établissements d’enseignement.</a:t>
            </a:r>
          </a:p>
        </p:txBody>
      </p:sp>
    </p:spTree>
    <p:extLst>
      <p:ext uri="{BB962C8B-B14F-4D97-AF65-F5344CB8AC3E}">
        <p14:creationId xmlns:p14="http://schemas.microsoft.com/office/powerpoint/2010/main" val="25762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A6E4AB-12C7-472E-9758-0E4A728DF41F}"/>
              </a:ext>
            </a:extLst>
          </p:cNvPr>
          <p:cNvSpPr txBox="1"/>
          <p:nvPr/>
        </p:nvSpPr>
        <p:spPr>
          <a:xfrm>
            <a:off x="727787" y="1020417"/>
            <a:ext cx="9797143" cy="3046988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rial" panose="020B0604020202020204" pitchFamily="34" charset="0"/>
                <a:cs typeface="Arial" panose="020B0604020202020204" pitchFamily="34" charset="0"/>
              </a:rPr>
              <a:t>INFORMATIONS GENERALES</a:t>
            </a:r>
          </a:p>
        </p:txBody>
      </p:sp>
    </p:spTree>
    <p:extLst>
      <p:ext uri="{BB962C8B-B14F-4D97-AF65-F5344CB8AC3E}">
        <p14:creationId xmlns:p14="http://schemas.microsoft.com/office/powerpoint/2010/main" val="287582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E1B55B8-EA7B-4539-B981-EBD70DA87554}"/>
              </a:ext>
            </a:extLst>
          </p:cNvPr>
          <p:cNvSpPr txBox="1"/>
          <p:nvPr/>
        </p:nvSpPr>
        <p:spPr>
          <a:xfrm>
            <a:off x="675861" y="132522"/>
            <a:ext cx="11078817" cy="55604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190500" algn="l"/>
                <a:tab pos="4000500" algn="l"/>
              </a:tabLst>
            </a:pPr>
            <a:r>
              <a:rPr lang="fr-FR" sz="2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Précisions !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190500" algn="l"/>
                <a:tab pos="4000500" algn="l"/>
              </a:tabLst>
            </a:pPr>
            <a:r>
              <a:rPr lang="fr-FR" sz="2800" b="1" i="1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les épreuves à options</a:t>
            </a:r>
            <a:r>
              <a:rPr lang="fr-FR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Formuler le choix de l’option au moment de l'inscription.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190500" algn="l"/>
                <a:tab pos="4000500" algn="l"/>
              </a:tabLst>
            </a:pPr>
            <a:r>
              <a:rPr lang="fr-FR" sz="28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2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Ex: maths/sciences: précisez le choix optionnel</a:t>
            </a:r>
            <a:r>
              <a:rPr lang="fr-FR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 2" panose="05020102010507070707" pitchFamily="18" charset="2"/>
              <a:buChar char=""/>
              <a:tabLst>
                <a:tab pos="190500" algn="l"/>
                <a:tab pos="4000500" algn="l"/>
              </a:tabLst>
            </a:pPr>
            <a:r>
              <a:rPr lang="fr-FR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Utiliser obligatoirement </a:t>
            </a:r>
            <a:r>
              <a:rPr lang="fr-FR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 </a:t>
            </a:r>
            <a:r>
              <a:rPr lang="fr-FR" sz="2800" b="1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 de couverture du dossier </a:t>
            </a:r>
            <a:r>
              <a:rPr lang="fr-FR" sz="2800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800" b="1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RAEP</a:t>
            </a:r>
            <a:r>
              <a:rPr lang="fr-FR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document qui doit être </a:t>
            </a:r>
            <a:r>
              <a:rPr lang="fr-FR" sz="2800" b="1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imprimé à l'issue de l'inscription </a:t>
            </a:r>
            <a:r>
              <a:rPr lang="fr-FR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Internet : </a:t>
            </a:r>
            <a:r>
              <a:rPr lang="fr-FR" sz="2800" b="1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revêtu d'un code barre </a:t>
            </a:r>
            <a:r>
              <a:rPr lang="fr-FR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 2" panose="05020102010507070707" pitchFamily="18" charset="2"/>
              <a:buChar char=""/>
              <a:tabLst>
                <a:tab pos="190500" algn="l"/>
                <a:tab pos="4000500" algn="l"/>
              </a:tabLst>
            </a:pPr>
            <a:r>
              <a:rPr lang="fr-FR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L'ensemble des pages des éléments constitutifs du dossier devra obligatoirement être </a:t>
            </a:r>
            <a:r>
              <a:rPr lang="fr-FR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téléchargé sur l’espace prévu à cet effet : il s’agit d’un envoi numérique.</a:t>
            </a:r>
          </a:p>
        </p:txBody>
      </p:sp>
    </p:spTree>
    <p:extLst>
      <p:ext uri="{BB962C8B-B14F-4D97-AF65-F5344CB8AC3E}">
        <p14:creationId xmlns:p14="http://schemas.microsoft.com/office/powerpoint/2010/main" val="258595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F1C4673-BED8-4E3C-832E-CAE2BF2ECE79}"/>
              </a:ext>
            </a:extLst>
          </p:cNvPr>
          <p:cNvSpPr txBox="1"/>
          <p:nvPr/>
        </p:nvSpPr>
        <p:spPr>
          <a:xfrm>
            <a:off x="477078" y="465347"/>
            <a:ext cx="10840279" cy="48550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 2" panose="05020102010507070707" pitchFamily="18" charset="2"/>
              <a:buChar char=""/>
              <a:tabLst>
                <a:tab pos="190500" algn="l"/>
                <a:tab pos="4000500" algn="l"/>
              </a:tabLst>
            </a:pPr>
            <a:r>
              <a:rPr lang="fr-FR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Imprimer ou enregistrer les documents suivants au format PDF</a:t>
            </a:r>
            <a:r>
              <a:rPr lang="fr-FR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000500" algn="l"/>
              </a:tabLst>
            </a:pPr>
            <a:r>
              <a:rPr lang="fr-FR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récapitulatif de l’inscription </a:t>
            </a:r>
            <a:r>
              <a:rPr lang="fr-FR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lequel leur numéro d'inscription est mentionné. Ce numéro permet à son dossier pour le vérifier et le modifier, si nécessaire.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000500" algn="l"/>
              </a:tabLst>
            </a:pPr>
            <a:r>
              <a:rPr lang="fr-FR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liste des pièces justificatives </a:t>
            </a:r>
            <a:r>
              <a:rPr lang="fr-FR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fournir ultérieurement à la division des examens et concours de son académie d'inscription.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000500" algn="l"/>
              </a:tabLst>
            </a:pPr>
            <a:r>
              <a:rPr lang="fr-FR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candidats à un concours interne ou à un recrutement réservé</a:t>
            </a:r>
            <a:r>
              <a:rPr lang="fr-FR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dont l'épreuve d'admissibilité ou d'admission</a:t>
            </a:r>
            <a:r>
              <a:rPr lang="fr-FR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repose sur un dossier de reconnaissance des acquis de l'expérience professionnelle (</a:t>
            </a:r>
            <a:r>
              <a:rPr lang="fr-FR" sz="24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Raep</a:t>
            </a:r>
            <a:r>
              <a:rPr lang="fr-FR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doivent également imprimer et enregistrer</a:t>
            </a:r>
            <a:r>
              <a:rPr lang="fr-FR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document revêtu d'un code barre qui devra obligatoirement être utilisé comme page de couverture de leur dossier de </a:t>
            </a:r>
            <a:r>
              <a:rPr lang="fr-FR" sz="24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Raep</a:t>
            </a:r>
            <a:r>
              <a:rPr lang="fr-FR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Aucun duplicata ne sera délivré ultérieurement par les services académiques d'inscription.</a:t>
            </a:r>
          </a:p>
        </p:txBody>
      </p:sp>
    </p:spTree>
    <p:extLst>
      <p:ext uri="{BB962C8B-B14F-4D97-AF65-F5344CB8AC3E}">
        <p14:creationId xmlns:p14="http://schemas.microsoft.com/office/powerpoint/2010/main" val="1319917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08FBB34-2049-47FA-A0EE-093172B38059}"/>
              </a:ext>
            </a:extLst>
          </p:cNvPr>
          <p:cNvSpPr txBox="1"/>
          <p:nvPr/>
        </p:nvSpPr>
        <p:spPr>
          <a:xfrm>
            <a:off x="251926" y="954157"/>
            <a:ext cx="11243387" cy="452431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rial" panose="020B0604020202020204" pitchFamily="34" charset="0"/>
                <a:cs typeface="Arial" panose="020B0604020202020204" pitchFamily="34" charset="0"/>
              </a:rPr>
              <a:t>LE DOSSIER RAEP ET SON CONTENU</a:t>
            </a:r>
          </a:p>
        </p:txBody>
      </p:sp>
    </p:spTree>
    <p:extLst>
      <p:ext uri="{BB962C8B-B14F-4D97-AF65-F5344CB8AC3E}">
        <p14:creationId xmlns:p14="http://schemas.microsoft.com/office/powerpoint/2010/main" val="7654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264CF99-41AD-4690-90CD-3195FFFA13EC}"/>
              </a:ext>
            </a:extLst>
          </p:cNvPr>
          <p:cNvSpPr txBox="1"/>
          <p:nvPr/>
        </p:nvSpPr>
        <p:spPr>
          <a:xfrm>
            <a:off x="478971" y="742392"/>
            <a:ext cx="11234057" cy="452431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rial" panose="020B0604020202020204" pitchFamily="34" charset="0"/>
                <a:cs typeface="Arial" panose="020B0604020202020204" pitchFamily="34" charset="0"/>
              </a:rPr>
              <a:t>ELABORER ET CONSTRUIRE LE DOSSIER RAEP</a:t>
            </a:r>
          </a:p>
        </p:txBody>
      </p:sp>
    </p:spTree>
    <p:extLst>
      <p:ext uri="{BB962C8B-B14F-4D97-AF65-F5344CB8AC3E}">
        <p14:creationId xmlns:p14="http://schemas.microsoft.com/office/powerpoint/2010/main" val="2159761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005F89A-C340-4179-AA58-2AF1141ADBE0}"/>
              </a:ext>
            </a:extLst>
          </p:cNvPr>
          <p:cNvPicPr/>
          <p:nvPr/>
        </p:nvPicPr>
        <p:blipFill>
          <a:blip r:embed="rId2" cstate="print"/>
          <a:srcRect l="4030" t="14167" b="24167"/>
          <a:stretch>
            <a:fillRect/>
          </a:stretch>
        </p:blipFill>
        <p:spPr bwMode="auto">
          <a:xfrm>
            <a:off x="1616765" y="980662"/>
            <a:ext cx="9011478" cy="49563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89398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070D4D-CFD5-4F93-9BC9-CC4D5DC9B42F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082" b="7273"/>
          <a:stretch>
            <a:fillRect/>
          </a:stretch>
        </p:blipFill>
        <p:spPr bwMode="auto">
          <a:xfrm>
            <a:off x="2411895" y="1789043"/>
            <a:ext cx="7686261" cy="3750366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2759EE9-63BE-41C1-80A9-7F62BB1C0520}"/>
              </a:ext>
            </a:extLst>
          </p:cNvPr>
          <p:cNvSpPr txBox="1"/>
          <p:nvPr/>
        </p:nvSpPr>
        <p:spPr>
          <a:xfrm>
            <a:off x="2663687" y="530087"/>
            <a:ext cx="68381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 Narrow" panose="020B0606020202030204" pitchFamily="34" charset="0"/>
              </a:rPr>
              <a:t>PARTIE 2 : La proposition pédagogique</a:t>
            </a:r>
          </a:p>
        </p:txBody>
      </p:sp>
    </p:spTree>
    <p:extLst>
      <p:ext uri="{BB962C8B-B14F-4D97-AF65-F5344CB8AC3E}">
        <p14:creationId xmlns:p14="http://schemas.microsoft.com/office/powerpoint/2010/main" val="1061068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D08D40-A918-4DFB-BAFA-2446CD0366D6}"/>
              </a:ext>
            </a:extLst>
          </p:cNvPr>
          <p:cNvSpPr txBox="1"/>
          <p:nvPr/>
        </p:nvSpPr>
        <p:spPr>
          <a:xfrm>
            <a:off x="940904" y="689113"/>
            <a:ext cx="10725916" cy="500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CDCE19-CA39-4961-ACBB-2DAED9F83754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00" b="10000"/>
          <a:stretch>
            <a:fillRect/>
          </a:stretch>
        </p:blipFill>
        <p:spPr bwMode="auto">
          <a:xfrm>
            <a:off x="2807606" y="1800945"/>
            <a:ext cx="6376151" cy="31698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551061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39DF27-079F-471E-9961-56144BB2FE64}"/>
              </a:ext>
            </a:extLst>
          </p:cNvPr>
          <p:cNvSpPr txBox="1"/>
          <p:nvPr/>
        </p:nvSpPr>
        <p:spPr>
          <a:xfrm>
            <a:off x="189722" y="1061662"/>
            <a:ext cx="11812556" cy="452431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Arial" panose="020B0604020202020204" pitchFamily="34" charset="0"/>
                <a:cs typeface="Arial" panose="020B0604020202020204" pitchFamily="34" charset="0"/>
              </a:rPr>
              <a:t>SESSION DU 5/07/25 :</a:t>
            </a:r>
          </a:p>
          <a:p>
            <a:pPr algn="ctr"/>
            <a:r>
              <a:rPr lang="fr-FR" sz="7200" b="1" dirty="0">
                <a:latin typeface="Arial" panose="020B0604020202020204" pitchFamily="34" charset="0"/>
                <a:cs typeface="Arial" panose="020B0604020202020204" pitchFamily="34" charset="0"/>
              </a:rPr>
              <a:t>EXERCICE PREALABLE COMMENCER A FAIRE LE POINT SUR VOTRE CV</a:t>
            </a:r>
          </a:p>
        </p:txBody>
      </p:sp>
    </p:spTree>
    <p:extLst>
      <p:ext uri="{BB962C8B-B14F-4D97-AF65-F5344CB8AC3E}">
        <p14:creationId xmlns:p14="http://schemas.microsoft.com/office/powerpoint/2010/main" val="277045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FE1638B-6CFC-4A50-ADB7-82D714BA8902}"/>
              </a:ext>
            </a:extLst>
          </p:cNvPr>
          <p:cNvPicPr/>
          <p:nvPr/>
        </p:nvPicPr>
        <p:blipFill>
          <a:blip r:embed="rId2" cstate="print"/>
          <a:srcRect l="1831" t="14208" b="20107"/>
          <a:stretch>
            <a:fillRect/>
          </a:stretch>
        </p:blipFill>
        <p:spPr bwMode="auto">
          <a:xfrm>
            <a:off x="351454" y="1199322"/>
            <a:ext cx="11582399" cy="5266792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0A26A42-D0D8-4538-BAF2-9C778A3DC90F}"/>
              </a:ext>
            </a:extLst>
          </p:cNvPr>
          <p:cNvSpPr txBox="1"/>
          <p:nvPr/>
        </p:nvSpPr>
        <p:spPr>
          <a:xfrm>
            <a:off x="130627" y="85226"/>
            <a:ext cx="11719249" cy="10394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Quelles différences entre l’écriture d’un CV et l’écriture d’un parcours professionnel ?</a:t>
            </a:r>
            <a:endParaRPr lang="fr-FR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89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BF45F48-5282-45F8-AE27-243425AFA8D3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0" b="23056"/>
          <a:stretch>
            <a:fillRect/>
          </a:stretch>
        </p:blipFill>
        <p:spPr bwMode="auto">
          <a:xfrm>
            <a:off x="1709530" y="861390"/>
            <a:ext cx="9130747" cy="44527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581673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8B10845-D7BD-46E7-ABA6-0826B6EA9BE9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462" b="25000"/>
          <a:stretch>
            <a:fillRect/>
          </a:stretch>
        </p:blipFill>
        <p:spPr bwMode="auto">
          <a:xfrm>
            <a:off x="1961322" y="622852"/>
            <a:ext cx="8136835" cy="4818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732908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EB6EAD2-55F8-4B14-910C-DDE7A943B9A9}"/>
              </a:ext>
            </a:extLst>
          </p:cNvPr>
          <p:cNvSpPr txBox="1"/>
          <p:nvPr/>
        </p:nvSpPr>
        <p:spPr>
          <a:xfrm>
            <a:off x="793102" y="715617"/>
            <a:ext cx="10823510" cy="507831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samedi 20 septembre 2025</a:t>
            </a:r>
          </a:p>
          <a:p>
            <a:endParaRPr lang="fr-F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 RELECTURE DE CE CV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UTILISATION DE LA GRILLE CRITERIEE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CONSEILS/ENTRETIENS</a:t>
            </a:r>
          </a:p>
        </p:txBody>
      </p:sp>
    </p:spTree>
    <p:extLst>
      <p:ext uri="{BB962C8B-B14F-4D97-AF65-F5344CB8AC3E}">
        <p14:creationId xmlns:p14="http://schemas.microsoft.com/office/powerpoint/2010/main" val="3492412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0AA4B7-258A-4F33-80E3-8FB068EB89AC}"/>
              </a:ext>
            </a:extLst>
          </p:cNvPr>
          <p:cNvSpPr txBox="1"/>
          <p:nvPr/>
        </p:nvSpPr>
        <p:spPr>
          <a:xfrm>
            <a:off x="223935" y="556591"/>
            <a:ext cx="11737910" cy="5016758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EN INTERSESSION AVEC VOTRE LECTEUR-ACCOMPAGNATEUR DISCIPLINAIRE :</a:t>
            </a:r>
          </a:p>
          <a:p>
            <a:pPr lvl="1">
              <a:buFont typeface="Wingdings" pitchFamily="2" charset="2"/>
              <a:buChar char="§"/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FINALISER LE PARCOURS PROFESSIONNEL</a:t>
            </a:r>
          </a:p>
          <a:p>
            <a:pPr lvl="1">
              <a:buFont typeface="Wingdings" pitchFamily="2" charset="2"/>
              <a:buChar char="§"/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COMMENCER A TRAVAILLER LA REALISATION PEDAGOGIQUE CHOISIE</a:t>
            </a:r>
          </a:p>
          <a:p>
            <a:pPr lvl="1">
              <a:buFont typeface="Wingdings" pitchFamily="2" charset="2"/>
              <a:buChar char="§"/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PENSER A LA TESTER EN CLASSE</a:t>
            </a:r>
          </a:p>
        </p:txBody>
      </p:sp>
    </p:spTree>
    <p:extLst>
      <p:ext uri="{BB962C8B-B14F-4D97-AF65-F5344CB8AC3E}">
        <p14:creationId xmlns:p14="http://schemas.microsoft.com/office/powerpoint/2010/main" val="266051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0AA4B7-258A-4F33-80E3-8FB068EB89AC}"/>
              </a:ext>
            </a:extLst>
          </p:cNvPr>
          <p:cNvSpPr txBox="1"/>
          <p:nvPr/>
        </p:nvSpPr>
        <p:spPr>
          <a:xfrm>
            <a:off x="326571" y="593913"/>
            <a:ext cx="11411339" cy="452431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samedi 11 octobre 2025:</a:t>
            </a:r>
            <a:endParaRPr 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TRAVAILLER LA REALISATION PEDAGOGIQUE CHOISIE</a:t>
            </a:r>
          </a:p>
          <a:p>
            <a:pPr lvl="2">
              <a:buFont typeface="Wingdings" pitchFamily="2" charset="2"/>
              <a:buChar char="§"/>
            </a:pP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DES SAVOIRS ASSOCIES AUX SAVOIRS SCLAIRES</a:t>
            </a:r>
          </a:p>
          <a:p>
            <a:pPr lvl="2">
              <a:buFont typeface="Wingdings" pitchFamily="2" charset="2"/>
              <a:buChar char="§"/>
            </a:pP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TRANSPOSER DIDACTIQUEMENT</a:t>
            </a:r>
          </a:p>
        </p:txBody>
      </p:sp>
    </p:spTree>
    <p:extLst>
      <p:ext uri="{BB962C8B-B14F-4D97-AF65-F5344CB8AC3E}">
        <p14:creationId xmlns:p14="http://schemas.microsoft.com/office/powerpoint/2010/main" val="26605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819B538-53AD-409D-987C-AE991BC709B9}"/>
              </a:ext>
            </a:extLst>
          </p:cNvPr>
          <p:cNvSpPr txBox="1"/>
          <p:nvPr/>
        </p:nvSpPr>
        <p:spPr>
          <a:xfrm>
            <a:off x="464975" y="157303"/>
            <a:ext cx="11262049" cy="65433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fr-FR" sz="32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concours ouverts : </a:t>
            </a:r>
            <a:r>
              <a:rPr lang="fr-FR" sz="3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arrêtés ne sont pas publiés à ce jour, ils le seront en octobre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fr-FR" sz="32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dates d’inscription :</a:t>
            </a: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95300" algn="just">
              <a:lnSpc>
                <a:spcPct val="115000"/>
              </a:lnSpc>
            </a:pP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inscriptions aux concours de la session 2025 auront lieu durant une période qui reste à préciser (entre septembre et octobre, un arrêté sera publié début septembre 2025). </a:t>
            </a:r>
          </a:p>
          <a:p>
            <a:pPr marL="495300" algn="just">
              <a:lnSpc>
                <a:spcPct val="115000"/>
              </a:lnSpc>
            </a:pP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liste des sections pour lesquelles les concours seront organisés sera publiée au mois de septembre.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fr-FR" sz="32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Envoi dossier pour la session 202</a:t>
            </a:r>
            <a:r>
              <a:rPr lang="fr-FR" sz="3200" b="1" dirty="0"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5-26</a:t>
            </a:r>
            <a:r>
              <a:rPr lang="fr-FR" sz="32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fr-FR" sz="3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date non publiée à ce jour</a:t>
            </a:r>
            <a:endParaRPr lang="fr-FR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9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497F3-AD70-2A8A-A0DE-5E64B4721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26A52AD-87CE-9C7B-1A0A-B6A21F44805D}"/>
              </a:ext>
            </a:extLst>
          </p:cNvPr>
          <p:cNvSpPr txBox="1"/>
          <p:nvPr/>
        </p:nvSpPr>
        <p:spPr>
          <a:xfrm>
            <a:off x="494523" y="174035"/>
            <a:ext cx="11066106" cy="6247864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EN INTERSESSION AVEC VOTRE LECTEUR-ACCOMPAGNATEUR DISCIPLINAIRE :</a:t>
            </a:r>
          </a:p>
          <a:p>
            <a:pPr lvl="2">
              <a:buFont typeface="Wingdings" pitchFamily="2" charset="2"/>
              <a:buChar char="§"/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FINALISER LE PARCOURS PROFESSIONNEL</a:t>
            </a:r>
          </a:p>
          <a:p>
            <a:pPr lvl="2">
              <a:buFont typeface="Wingdings" pitchFamily="2" charset="2"/>
              <a:buChar char="§"/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ECHANGER SUR LA CONCEPTION DE LA REALISATION PEDAGOGIQUE CHOISIE</a:t>
            </a:r>
          </a:p>
          <a:p>
            <a:pPr lvl="2">
              <a:buFont typeface="Wingdings" pitchFamily="2" charset="2"/>
              <a:buChar char="§"/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LA TESTER EN CLASSE</a:t>
            </a:r>
          </a:p>
          <a:p>
            <a:pPr lvl="2">
              <a:buFont typeface="Wingdings" pitchFamily="2" charset="2"/>
              <a:buChar char="§"/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EN FAIRE LE BILAN CRITIQUE</a:t>
            </a:r>
          </a:p>
        </p:txBody>
      </p:sp>
    </p:spTree>
    <p:extLst>
      <p:ext uri="{BB962C8B-B14F-4D97-AF65-F5344CB8AC3E}">
        <p14:creationId xmlns:p14="http://schemas.microsoft.com/office/powerpoint/2010/main" val="181604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CF17A-D5C4-770C-B296-3C89872E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8AA3EA0-93BB-44A3-9059-625EA1EA12CD}"/>
              </a:ext>
            </a:extLst>
          </p:cNvPr>
          <p:cNvSpPr txBox="1"/>
          <p:nvPr/>
        </p:nvSpPr>
        <p:spPr>
          <a:xfrm>
            <a:off x="503852" y="335845"/>
            <a:ext cx="11019453" cy="618630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samedi 22 novembre 2025:</a:t>
            </a:r>
          </a:p>
          <a:p>
            <a:pPr algn="ctr"/>
            <a:endParaRPr lang="fr-F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FINALISATION DE LA PARTIE PROPOSITION PEDAGOGIQUE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RENCONTRE AVEC LES ACCOMPAGNATEURS-LECTEURS DISCIPLINAIRES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SE PROJETER SUR L’ADMISSION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07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B699189-1CC0-4574-BE10-9A29101E8953}"/>
              </a:ext>
            </a:extLst>
          </p:cNvPr>
          <p:cNvSpPr txBox="1"/>
          <p:nvPr/>
        </p:nvSpPr>
        <p:spPr>
          <a:xfrm>
            <a:off x="149291" y="1694550"/>
            <a:ext cx="11840546" cy="3046988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rial" panose="020B0604020202020204" pitchFamily="34" charset="0"/>
                <a:cs typeface="Arial" panose="020B0604020202020204" pitchFamily="34" charset="0"/>
              </a:rPr>
              <a:t>QUELS CRITERES D’APPRECIATION ?</a:t>
            </a:r>
          </a:p>
        </p:txBody>
      </p:sp>
    </p:spTree>
    <p:extLst>
      <p:ext uri="{BB962C8B-B14F-4D97-AF65-F5344CB8AC3E}">
        <p14:creationId xmlns:p14="http://schemas.microsoft.com/office/powerpoint/2010/main" val="2211147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1E49BB0-3657-4B61-B06B-6E105D16DA16}"/>
              </a:ext>
            </a:extLst>
          </p:cNvPr>
          <p:cNvPicPr/>
          <p:nvPr/>
        </p:nvPicPr>
        <p:blipFill>
          <a:blip r:embed="rId2" cstate="print"/>
          <a:srcRect t="15278" b="12222"/>
          <a:stretch>
            <a:fillRect/>
          </a:stretch>
        </p:blipFill>
        <p:spPr bwMode="auto">
          <a:xfrm>
            <a:off x="2199862" y="675861"/>
            <a:ext cx="8309112" cy="487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00707E1-621B-451A-B371-EEB44690B290}"/>
              </a:ext>
            </a:extLst>
          </p:cNvPr>
          <p:cNvSpPr txBox="1"/>
          <p:nvPr/>
        </p:nvSpPr>
        <p:spPr>
          <a:xfrm>
            <a:off x="1590261" y="371061"/>
            <a:ext cx="10098156" cy="56454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E364F0-101F-48C5-B5E2-AF763E11257D}"/>
              </a:ext>
            </a:extLst>
          </p:cNvPr>
          <p:cNvPicPr/>
          <p:nvPr/>
        </p:nvPicPr>
        <p:blipFill>
          <a:blip r:embed="rId2" cstate="print"/>
          <a:srcRect t="15278" b="12222"/>
          <a:stretch>
            <a:fillRect/>
          </a:stretch>
        </p:blipFill>
        <p:spPr bwMode="auto">
          <a:xfrm>
            <a:off x="2690191" y="841513"/>
            <a:ext cx="8176591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948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AA7168-4BBC-4908-9382-0D07E87F040B}"/>
              </a:ext>
            </a:extLst>
          </p:cNvPr>
          <p:cNvSpPr txBox="1"/>
          <p:nvPr/>
        </p:nvSpPr>
        <p:spPr>
          <a:xfrm>
            <a:off x="497633" y="382012"/>
            <a:ext cx="11196734" cy="452431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rial" panose="020B0604020202020204" pitchFamily="34" charset="0"/>
                <a:cs typeface="Arial" panose="020B0604020202020204" pitchFamily="34" charset="0"/>
              </a:rPr>
              <a:t>QUELLES ATTENTES DU JURY ?</a:t>
            </a:r>
          </a:p>
        </p:txBody>
      </p:sp>
    </p:spTree>
    <p:extLst>
      <p:ext uri="{BB962C8B-B14F-4D97-AF65-F5344CB8AC3E}">
        <p14:creationId xmlns:p14="http://schemas.microsoft.com/office/powerpoint/2010/main" val="4169232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361FBE-3861-4857-BF52-D350D96A5A80}"/>
              </a:ext>
            </a:extLst>
          </p:cNvPr>
          <p:cNvPicPr/>
          <p:nvPr/>
        </p:nvPicPr>
        <p:blipFill>
          <a:blip r:embed="rId2" cstate="print"/>
          <a:srcRect l="3958" t="13056" b="27778"/>
          <a:stretch>
            <a:fillRect/>
          </a:stretch>
        </p:blipFill>
        <p:spPr bwMode="auto">
          <a:xfrm>
            <a:off x="1616765" y="954157"/>
            <a:ext cx="8892209" cy="4784033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BD9F39E-E499-4DC1-9569-9F35D695E0C0}"/>
              </a:ext>
            </a:extLst>
          </p:cNvPr>
          <p:cNvSpPr txBox="1"/>
          <p:nvPr/>
        </p:nvSpPr>
        <p:spPr>
          <a:xfrm>
            <a:off x="530087" y="318052"/>
            <a:ext cx="11264348" cy="56321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54122D-A8B3-4A25-85F9-46C462C741C0}"/>
              </a:ext>
            </a:extLst>
          </p:cNvPr>
          <p:cNvPicPr/>
          <p:nvPr/>
        </p:nvPicPr>
        <p:blipFill>
          <a:blip r:embed="rId2" cstate="print"/>
          <a:srcRect l="3958" t="13056" b="27778"/>
          <a:stretch>
            <a:fillRect/>
          </a:stretch>
        </p:blipFill>
        <p:spPr bwMode="auto">
          <a:xfrm>
            <a:off x="1272209" y="954157"/>
            <a:ext cx="9952382" cy="457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842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C75EA-41E6-1224-A2B1-6719DD0FC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8A0A937-541A-6372-FBDF-1F4A01B4BCAF}"/>
              </a:ext>
            </a:extLst>
          </p:cNvPr>
          <p:cNvSpPr txBox="1"/>
          <p:nvPr/>
        </p:nvSpPr>
        <p:spPr>
          <a:xfrm>
            <a:off x="497633" y="382012"/>
            <a:ext cx="11196734" cy="600164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rial" panose="020B0604020202020204" pitchFamily="34" charset="0"/>
                <a:cs typeface="Arial" panose="020B0604020202020204" pitchFamily="34" charset="0"/>
              </a:rPr>
              <a:t>COMMENT SE PREPARER ? AVEC QUELS SUPPORTS ?</a:t>
            </a:r>
          </a:p>
        </p:txBody>
      </p:sp>
    </p:spTree>
    <p:extLst>
      <p:ext uri="{BB962C8B-B14F-4D97-AF65-F5344CB8AC3E}">
        <p14:creationId xmlns:p14="http://schemas.microsoft.com/office/powerpoint/2010/main" val="2722004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F57BA32-951C-46A4-8C1F-DBF9BA3E24BE}"/>
              </a:ext>
            </a:extLst>
          </p:cNvPr>
          <p:cNvSpPr txBox="1"/>
          <p:nvPr/>
        </p:nvSpPr>
        <p:spPr>
          <a:xfrm>
            <a:off x="2226365" y="1073426"/>
            <a:ext cx="6927574" cy="313797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400" b="1" dirty="0">
                <a:effectLst/>
                <a:highlight>
                  <a:srgbClr val="00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référentiel de compétences des métiers du professorat et de l’éducation (Arrêté du 1/07/13)</a:t>
            </a:r>
            <a:endParaRPr lang="fr-FR" sz="4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85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27AF365-3490-45AD-83BF-CD573AE29984}"/>
              </a:ext>
            </a:extLst>
          </p:cNvPr>
          <p:cNvSpPr txBox="1"/>
          <p:nvPr/>
        </p:nvSpPr>
        <p:spPr>
          <a:xfrm>
            <a:off x="675861" y="410817"/>
            <a:ext cx="11052313" cy="56056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6861B1-C6EA-4F2A-95DA-A17419998955}"/>
              </a:ext>
            </a:extLst>
          </p:cNvPr>
          <p:cNvPicPr/>
          <p:nvPr/>
        </p:nvPicPr>
        <p:blipFill>
          <a:blip r:embed="rId3" cstate="print"/>
          <a:srcRect b="18611"/>
          <a:stretch>
            <a:fillRect/>
          </a:stretch>
        </p:blipFill>
        <p:spPr bwMode="auto">
          <a:xfrm>
            <a:off x="2239617" y="841513"/>
            <a:ext cx="8097079" cy="4896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486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B7DE299-940C-42EB-859D-FE86A9BF6052}"/>
              </a:ext>
            </a:extLst>
          </p:cNvPr>
          <p:cNvSpPr txBox="1"/>
          <p:nvPr/>
        </p:nvSpPr>
        <p:spPr>
          <a:xfrm>
            <a:off x="609600" y="477078"/>
            <a:ext cx="10999304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C83D4D-57DC-4046-B3FC-8371789158FF}"/>
              </a:ext>
            </a:extLst>
          </p:cNvPr>
          <p:cNvPicPr/>
          <p:nvPr/>
        </p:nvPicPr>
        <p:blipFill>
          <a:blip r:embed="rId3" cstate="print"/>
          <a:srcRect t="32778" b="7500"/>
          <a:stretch>
            <a:fillRect/>
          </a:stretch>
        </p:blipFill>
        <p:spPr bwMode="auto">
          <a:xfrm>
            <a:off x="2305877" y="1073425"/>
            <a:ext cx="7673009" cy="4625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10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7344D5-835F-4E65-A326-6014DDEF24A9}"/>
              </a:ext>
            </a:extLst>
          </p:cNvPr>
          <p:cNvSpPr txBox="1"/>
          <p:nvPr/>
        </p:nvSpPr>
        <p:spPr>
          <a:xfrm>
            <a:off x="223935" y="145774"/>
            <a:ext cx="11523306" cy="65139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dossier de </a:t>
            </a:r>
            <a:r>
              <a:rPr lang="fr-FR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Raep</a:t>
            </a: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devra être obligatoirement envoyé sous forme numérique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fr-FR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calendrier détaillé sera publié au mois de septembre 2025 sur le site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fr-F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http://www.devenirenseignant.gouv.fr/cid98448/calendrier-des-concours-recrutement-enseignants-second-degre.html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)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190500" algn="l"/>
                <a:tab pos="4000500" algn="l"/>
              </a:tabLst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Utiliser obligatoirement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comme </a:t>
            </a:r>
            <a:r>
              <a:rPr lang="fr-FR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page de couverture du dossier </a:t>
            </a:r>
            <a:r>
              <a:rPr lang="fr-FR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fr-FR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RAEP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document qui doit être </a:t>
            </a:r>
            <a:r>
              <a:rPr lang="fr-FR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imprimé à l'issue de l'inscription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 Internet : </a:t>
            </a:r>
            <a:r>
              <a:rPr lang="fr-FR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 revêtu d'un code barre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190500" algn="l"/>
                <a:tab pos="4000500" algn="l"/>
              </a:tabLs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L'ensemble des pages des éléments constitutifs du dossier devra obligatoirement être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téléchargé sur l’espace prévu à cet effet : il s’agit d’un envoi numérique.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fr-FR" sz="2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algn="just">
              <a:lnSpc>
                <a:spcPct val="115000"/>
              </a:lnSpc>
            </a:pPr>
            <a:r>
              <a:rPr lang="fr-FR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3838768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CD81682-68EA-46F4-84F8-A7C58A8294AA}"/>
              </a:ext>
            </a:extLst>
          </p:cNvPr>
          <p:cNvSpPr txBox="1"/>
          <p:nvPr/>
        </p:nvSpPr>
        <p:spPr>
          <a:xfrm>
            <a:off x="993913" y="185530"/>
            <a:ext cx="10800522" cy="56122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E7A68E-69EA-4434-AA81-68AC52B9ACCC}"/>
              </a:ext>
            </a:extLst>
          </p:cNvPr>
          <p:cNvPicPr/>
          <p:nvPr/>
        </p:nvPicPr>
        <p:blipFill>
          <a:blip r:embed="rId3" cstate="print"/>
          <a:srcRect t="16944" b="20556"/>
          <a:stretch>
            <a:fillRect/>
          </a:stretch>
        </p:blipFill>
        <p:spPr bwMode="auto">
          <a:xfrm>
            <a:off x="2173357" y="768626"/>
            <a:ext cx="8441633" cy="4784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587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6E928B9-372A-4589-8956-2BF6B3CA3EC1}"/>
              </a:ext>
            </a:extLst>
          </p:cNvPr>
          <p:cNvSpPr txBox="1"/>
          <p:nvPr/>
        </p:nvSpPr>
        <p:spPr>
          <a:xfrm>
            <a:off x="715617" y="636104"/>
            <a:ext cx="10946296" cy="52478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7DB78E-5F01-47AB-AFDF-CDFCCBD8D471}"/>
              </a:ext>
            </a:extLst>
          </p:cNvPr>
          <p:cNvPicPr/>
          <p:nvPr/>
        </p:nvPicPr>
        <p:blipFill>
          <a:blip r:embed="rId3" cstate="print"/>
          <a:srcRect b="25000"/>
          <a:stretch>
            <a:fillRect/>
          </a:stretch>
        </p:blipFill>
        <p:spPr bwMode="auto">
          <a:xfrm>
            <a:off x="1669773" y="974036"/>
            <a:ext cx="8918713" cy="4366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653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B159CB6-D035-4B46-9786-3F6C6C33DEE0}"/>
              </a:ext>
            </a:extLst>
          </p:cNvPr>
          <p:cNvSpPr txBox="1"/>
          <p:nvPr/>
        </p:nvSpPr>
        <p:spPr>
          <a:xfrm>
            <a:off x="1126435" y="1"/>
            <a:ext cx="10124661" cy="66790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B59DD9-0693-48D9-A5EC-CD3A99C9612D}"/>
              </a:ext>
            </a:extLst>
          </p:cNvPr>
          <p:cNvPicPr/>
          <p:nvPr/>
        </p:nvPicPr>
        <p:blipFill>
          <a:blip r:embed="rId3" cstate="print"/>
          <a:srcRect b="6667"/>
          <a:stretch>
            <a:fillRect/>
          </a:stretch>
        </p:blipFill>
        <p:spPr bwMode="auto">
          <a:xfrm>
            <a:off x="1537252" y="87713"/>
            <a:ext cx="9409044" cy="6503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413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1C6703B-1D60-45B2-A421-C6BEBFDA32F4}"/>
              </a:ext>
            </a:extLst>
          </p:cNvPr>
          <p:cNvSpPr txBox="1"/>
          <p:nvPr/>
        </p:nvSpPr>
        <p:spPr>
          <a:xfrm>
            <a:off x="278296" y="238539"/>
            <a:ext cx="11555895" cy="62550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22CDD0-A6F4-4CB4-9AF2-89A092556F14}"/>
              </a:ext>
            </a:extLst>
          </p:cNvPr>
          <p:cNvPicPr/>
          <p:nvPr/>
        </p:nvPicPr>
        <p:blipFill>
          <a:blip r:embed="rId3" cstate="print"/>
          <a:srcRect t="22778" b="7778"/>
          <a:stretch>
            <a:fillRect/>
          </a:stretch>
        </p:blipFill>
        <p:spPr bwMode="auto">
          <a:xfrm>
            <a:off x="1272209" y="583096"/>
            <a:ext cx="9660834" cy="557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426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1B0590-0B54-4D04-A8EA-25F01CE18413}"/>
              </a:ext>
            </a:extLst>
          </p:cNvPr>
          <p:cNvSpPr txBox="1"/>
          <p:nvPr/>
        </p:nvSpPr>
        <p:spPr>
          <a:xfrm>
            <a:off x="450574" y="198783"/>
            <a:ext cx="11264348" cy="57381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B533EB-C785-406F-BB02-F6BE850E1F65}"/>
              </a:ext>
            </a:extLst>
          </p:cNvPr>
          <p:cNvPicPr/>
          <p:nvPr/>
        </p:nvPicPr>
        <p:blipFill>
          <a:blip r:embed="rId3" cstate="print"/>
          <a:srcRect t="23611" b="36111"/>
          <a:stretch>
            <a:fillRect/>
          </a:stretch>
        </p:blipFill>
        <p:spPr bwMode="auto">
          <a:xfrm>
            <a:off x="2173357" y="1020417"/>
            <a:ext cx="8494643" cy="4545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92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CE9ADE8-8F22-458F-9D76-B77D549E68AC}"/>
              </a:ext>
            </a:extLst>
          </p:cNvPr>
          <p:cNvSpPr txBox="1"/>
          <p:nvPr/>
        </p:nvSpPr>
        <p:spPr>
          <a:xfrm>
            <a:off x="214604" y="450575"/>
            <a:ext cx="11504645" cy="616688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600"/>
            </a:pPr>
            <a:r>
              <a:rPr lang="fr-FR" sz="32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1/</a:t>
            </a:r>
            <a:r>
              <a:rPr lang="fr-FR" sz="3200" b="1" dirty="0">
                <a:solidFill>
                  <a:srgbClr val="FF0000"/>
                </a:solidFill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Liens établis </a:t>
            </a:r>
            <a:r>
              <a:rPr lang="fr-FR" sz="32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 le parcours professionnel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buSzPts val="1600"/>
            </a:pPr>
            <a:r>
              <a:rPr lang="fr-FR" sz="32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SzPts val="1600"/>
            </a:pPr>
            <a:r>
              <a:rPr lang="fr-FR" sz="32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référentiel de compétences de l’enseignant</a:t>
            </a:r>
            <a:endParaRPr lang="fr-FR" sz="3200" dirty="0">
              <a:highlight>
                <a:srgbClr val="00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buSzPts val="1600"/>
            </a:pPr>
            <a:endParaRPr lang="fr-FR" sz="3200" b="1" dirty="0">
              <a:highlight>
                <a:srgbClr val="00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buSzPts val="1600"/>
            </a:pPr>
            <a:r>
              <a:rPr lang="fr-FR" sz="32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2/</a:t>
            </a:r>
            <a:r>
              <a:rPr lang="fr-FR" sz="3200" b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Adéquation</a:t>
            </a:r>
            <a:r>
              <a:rPr lang="fr-FR" sz="32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entre la </a:t>
            </a:r>
            <a:r>
              <a:rPr lang="fr-FR" sz="32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fr-FR" sz="32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ituation d’apprentissage proposée</a:t>
            </a:r>
            <a:endParaRPr lang="fr-FR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</a:t>
            </a:r>
            <a:endParaRPr lang="fr-FR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référentiel de compétences de l’enseignant</a:t>
            </a: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compétences des élèves pour un niveau choisi</a:t>
            </a:r>
            <a:endParaRPr lang="fr-FR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75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ECABED8-4F09-4C87-A221-561896C3DC17}"/>
              </a:ext>
            </a:extLst>
          </p:cNvPr>
          <p:cNvSpPr txBox="1"/>
          <p:nvPr/>
        </p:nvSpPr>
        <p:spPr>
          <a:xfrm>
            <a:off x="225287" y="238539"/>
            <a:ext cx="11754678" cy="62682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FB619C-C17B-412C-B182-00F9394B248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678" y="467360"/>
            <a:ext cx="10177670" cy="5923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347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D3532-7A77-108C-C00D-286519028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3A76440-9EA0-76A6-6FC2-FE04DFD919E3}"/>
              </a:ext>
            </a:extLst>
          </p:cNvPr>
          <p:cNvSpPr txBox="1"/>
          <p:nvPr/>
        </p:nvSpPr>
        <p:spPr>
          <a:xfrm>
            <a:off x="317241" y="450575"/>
            <a:ext cx="11150081" cy="504465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600"/>
            </a:pPr>
            <a:r>
              <a:rPr lang="fr-FR" sz="96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RAPPORTS DE JURY SUR 2 OU 3 ANS</a:t>
            </a:r>
            <a:endParaRPr lang="fr-FR" sz="9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36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9900C0F-2B98-46B9-BCA1-4622119F43C3}"/>
              </a:ext>
            </a:extLst>
          </p:cNvPr>
          <p:cNvSpPr txBox="1"/>
          <p:nvPr/>
        </p:nvSpPr>
        <p:spPr>
          <a:xfrm>
            <a:off x="522513" y="612844"/>
            <a:ext cx="10982131" cy="563231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6000" b="1" u="sng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si vous rédigiez un j</a:t>
            </a:r>
            <a:r>
              <a:rPr lang="fr-FR" sz="6000" b="1" u="sng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ournal de bord</a:t>
            </a:r>
            <a:r>
              <a:rPr lang="fr-FR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 correspondances et échanges avec votre référent : accompagnateur-lecteur disciplinaire</a:t>
            </a:r>
            <a:r>
              <a:rPr lang="fr-FR" sz="6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  <a:endParaRPr lang="fr-F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58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FF8F9EE6-3F38-4DEA-984B-642A58AE7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50994"/>
              </p:ext>
            </p:extLst>
          </p:nvPr>
        </p:nvGraphicFramePr>
        <p:xfrm>
          <a:off x="2031999" y="719666"/>
          <a:ext cx="9669671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6348">
                  <a:extLst>
                    <a:ext uri="{9D8B030D-6E8A-4147-A177-3AD203B41FA5}">
                      <a16:colId xmlns:a16="http://schemas.microsoft.com/office/drawing/2014/main" val="1968719219"/>
                    </a:ext>
                  </a:extLst>
                </a:gridCol>
                <a:gridCol w="3372417">
                  <a:extLst>
                    <a:ext uri="{9D8B030D-6E8A-4147-A177-3AD203B41FA5}">
                      <a16:colId xmlns:a16="http://schemas.microsoft.com/office/drawing/2014/main" val="1058382058"/>
                    </a:ext>
                  </a:extLst>
                </a:gridCol>
                <a:gridCol w="4620906">
                  <a:extLst>
                    <a:ext uri="{9D8B030D-6E8A-4147-A177-3AD203B41FA5}">
                      <a16:colId xmlns:a16="http://schemas.microsoft.com/office/drawing/2014/main" val="193274066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 Narrow" panose="020B0606020202030204" pitchFamily="34" charset="0"/>
                        </a:rPr>
                        <a:t>Contacts et premiers travaux envoyés au lecteur-accompagnateur disciplinaire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52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 Narrow" panose="020B0606020202030204" pitchFamily="34" charset="0"/>
                        </a:rPr>
                        <a:t>Objet Envoi/Questions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 Narrow" panose="020B0606020202030204" pitchFamily="34" charset="0"/>
                        </a:rPr>
                        <a:t>Objet retour/remarques/annotations/corrections/</a:t>
                      </a:r>
                    </a:p>
                    <a:p>
                      <a:pPr algn="ctr"/>
                      <a:r>
                        <a:rPr lang="fr-FR" b="1" dirty="0">
                          <a:latin typeface="Arial Narrow" panose="020B0606020202030204" pitchFamily="34" charset="0"/>
                        </a:rPr>
                        <a:t>conseils…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81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6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99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3588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      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Travail en 1</a:t>
                      </a:r>
                      <a:r>
                        <a:rPr lang="fr-FR" sz="2000" b="1" baseline="30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ère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intersession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155397"/>
                  </a:ext>
                </a:extLst>
              </a:tr>
              <a:tr h="133332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 Narrow" panose="020B0606020202030204" pitchFamily="34" charset="0"/>
                        </a:rPr>
                        <a:t>Objet Envoi/Questions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 Narrow" panose="020B0606020202030204" pitchFamily="34" charset="0"/>
                        </a:rPr>
                        <a:t>Objet retour/remarques/annotations/corrections/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 Narrow" panose="020B0606020202030204" pitchFamily="34" charset="0"/>
                        </a:rPr>
                        <a:t>conseils…</a:t>
                      </a:r>
                    </a:p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51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0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0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77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63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CDF8CAC-C78E-4DB2-A694-1D21202B87BB}"/>
              </a:ext>
            </a:extLst>
          </p:cNvPr>
          <p:cNvSpPr txBox="1"/>
          <p:nvPr/>
        </p:nvSpPr>
        <p:spPr>
          <a:xfrm>
            <a:off x="345233" y="251791"/>
            <a:ext cx="11635273" cy="63836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fontAlgn="base"/>
            <a:r>
              <a:rPr lang="fr-FR" sz="2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fr-FR" sz="2800" u="sng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ère</a:t>
            </a:r>
            <a:r>
              <a:rPr lang="fr-FR" sz="2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demi-journée : </a:t>
            </a:r>
            <a:r>
              <a:rPr lang="fr-FR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Samedi </a:t>
            </a:r>
            <a:r>
              <a:rPr lang="fr-FR" sz="28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juillet 2025</a:t>
            </a:r>
            <a:r>
              <a:rPr lang="fr-FR" sz="28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fr-FR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Zoom</a:t>
            </a:r>
            <a:endParaRPr lang="fr-F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fr-FR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fr-FR" sz="2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800" u="sng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2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journée</a:t>
            </a:r>
            <a:r>
              <a:rPr lang="fr-FR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Samedi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septembre 2025</a:t>
            </a:r>
            <a:r>
              <a:rPr lang="fr-FR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Hérouville (idem) et à 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Elbeuf </a:t>
            </a:r>
            <a:r>
              <a:rPr lang="fr-FR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(idem)</a:t>
            </a:r>
            <a:endParaRPr lang="fr-FR" sz="2800" b="1" kern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endParaRPr lang="fr-F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fr-FR" sz="2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800" u="sng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2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journée</a:t>
            </a:r>
            <a:r>
              <a:rPr lang="fr-FR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samedi </a:t>
            </a:r>
            <a:r>
              <a:rPr lang="fr-FR" sz="28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fr-FR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octobre 2025 </a:t>
            </a:r>
            <a:r>
              <a:rPr lang="fr-FR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</a:t>
            </a:r>
            <a:r>
              <a:rPr lang="fr-FR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Hérouville (idem) et à Elbeuf (idem)</a:t>
            </a:r>
          </a:p>
          <a:p>
            <a:pPr fontAlgn="base"/>
            <a:endParaRPr lang="fr-FR" sz="2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r>
              <a:rPr lang="fr-FR" sz="2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2800" u="sng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2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journée </a:t>
            </a:r>
            <a:r>
              <a:rPr lang="fr-F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Samedi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novembre 2025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tous à Hérouville (idem)</a:t>
            </a:r>
            <a:endParaRPr lang="fr-F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fr-FR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fr-FR" sz="280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 Hérouville Saint-Clair : Thierry Bouffechoux  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 </a:t>
            </a: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Elbeuf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Diane Hue </a:t>
            </a:r>
            <a:r>
              <a:rPr lang="fr-FR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</a:t>
            </a:r>
            <a:r>
              <a:rPr lang="fr-FR" sz="2000" b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diane.hue6862@gmail.com</a:t>
            </a:r>
            <a:r>
              <a:rPr lang="fr-FR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)</a:t>
            </a:r>
            <a:endParaRPr lang="fr-FR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Coordinateur-accompagnateur : Thierry Bouffechoux </a:t>
            </a:r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thierry.bouffechoux@gmail.com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266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1B1185CC-8959-45F1-95B0-44C0877AB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66532"/>
              </p:ext>
            </p:extLst>
          </p:nvPr>
        </p:nvGraphicFramePr>
        <p:xfrm>
          <a:off x="2032000" y="719666"/>
          <a:ext cx="8967303" cy="484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00313">
                  <a:extLst>
                    <a:ext uri="{9D8B030D-6E8A-4147-A177-3AD203B41FA5}">
                      <a16:colId xmlns:a16="http://schemas.microsoft.com/office/drawing/2014/main" val="3995709317"/>
                    </a:ext>
                  </a:extLst>
                </a:gridCol>
                <a:gridCol w="3551583">
                  <a:extLst>
                    <a:ext uri="{9D8B030D-6E8A-4147-A177-3AD203B41FA5}">
                      <a16:colId xmlns:a16="http://schemas.microsoft.com/office/drawing/2014/main" val="3598286586"/>
                    </a:ext>
                  </a:extLst>
                </a:gridCol>
                <a:gridCol w="4015407">
                  <a:extLst>
                    <a:ext uri="{9D8B030D-6E8A-4147-A177-3AD203B41FA5}">
                      <a16:colId xmlns:a16="http://schemas.microsoft.com/office/drawing/2014/main" val="71183601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 Narrow" panose="020B0606020202030204" pitchFamily="34" charset="0"/>
                        </a:rPr>
                        <a:t>Travail en  2</a:t>
                      </a:r>
                      <a:r>
                        <a:rPr lang="fr-FR" sz="2000" baseline="30000" dirty="0">
                          <a:latin typeface="Arial Narrow" panose="020B0606020202030204" pitchFamily="34" charset="0"/>
                        </a:rPr>
                        <a:t>ème</a:t>
                      </a:r>
                      <a:r>
                        <a:rPr lang="fr-FR" sz="2000" dirty="0">
                          <a:latin typeface="Arial Narrow" panose="020B0606020202030204" pitchFamily="34" charset="0"/>
                        </a:rPr>
                        <a:t> intersession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78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Date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Objet Envoi/Questions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 Narrow" panose="020B0606020202030204" pitchFamily="34" charset="0"/>
                        </a:rPr>
                        <a:t>Objet retour/remarques/annotations/corrections/conseils…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5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49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59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41526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            Travail en 3</a:t>
                      </a:r>
                      <a:r>
                        <a:rPr lang="fr-FR" sz="2000" b="1" baseline="30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ème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intersession jusqu’à l’envoi 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56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 Narrow" panose="020B0606020202030204" pitchFamily="34" charset="0"/>
                        </a:rPr>
                        <a:t>Date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Objet Envoi/Questions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 Narrow" panose="020B0606020202030204" pitchFamily="34" charset="0"/>
                        </a:rPr>
                        <a:t>Objet retour/remarques/annotations/corrections/conseils…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64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0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1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25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406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CCBA78-8D65-5886-D938-0E6E4FD78DC2}"/>
              </a:ext>
            </a:extLst>
          </p:cNvPr>
          <p:cNvSpPr txBox="1"/>
          <p:nvPr/>
        </p:nvSpPr>
        <p:spPr>
          <a:xfrm>
            <a:off x="0" y="220883"/>
            <a:ext cx="2552281" cy="791761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2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cap="all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Vos </a:t>
            </a:r>
            <a:r>
              <a:rPr lang="en-US" b="1" cap="all" dirty="0" err="1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accompagnateurs</a:t>
            </a:r>
            <a:r>
              <a:rPr lang="en-US" b="1" cap="all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</a:t>
            </a:r>
            <a:r>
              <a:rPr lang="en-US" b="1" cap="all" dirty="0" err="1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lecteurs</a:t>
            </a:r>
            <a:r>
              <a:rPr lang="en-US" b="1" cap="all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en-US" b="1" cap="all" dirty="0" err="1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disciplinaires</a:t>
            </a:r>
            <a:r>
              <a:rPr lang="en-US" b="1" cap="all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hlinkClick r:id="rId3"/>
            <a:extLst>
              <a:ext uri="{FF2B5EF4-FFF2-40B4-BE49-F238E27FC236}">
                <a16:creationId xmlns:a16="http://schemas.microsoft.com/office/drawing/2014/main" id="{FCF35F92-C686-88AF-4CFA-E3360814B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1849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CD317DD-7F62-07CB-3BFF-3A1A3F185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32391"/>
              </p:ext>
            </p:extLst>
          </p:nvPr>
        </p:nvGraphicFramePr>
        <p:xfrm>
          <a:off x="3006028" y="152404"/>
          <a:ext cx="8347772" cy="6534136"/>
        </p:xfrm>
        <a:graphic>
          <a:graphicData uri="http://schemas.openxmlformats.org/drawingml/2006/table">
            <a:tbl>
              <a:tblPr firstRow="1" firstCol="1" bandRow="1"/>
              <a:tblGrid>
                <a:gridCol w="2726591">
                  <a:extLst>
                    <a:ext uri="{9D8B030D-6E8A-4147-A177-3AD203B41FA5}">
                      <a16:colId xmlns:a16="http://schemas.microsoft.com/office/drawing/2014/main" val="1742207517"/>
                    </a:ext>
                  </a:extLst>
                </a:gridCol>
                <a:gridCol w="1584819">
                  <a:extLst>
                    <a:ext uri="{9D8B030D-6E8A-4147-A177-3AD203B41FA5}">
                      <a16:colId xmlns:a16="http://schemas.microsoft.com/office/drawing/2014/main" val="924633721"/>
                    </a:ext>
                  </a:extLst>
                </a:gridCol>
                <a:gridCol w="4036362">
                  <a:extLst>
                    <a:ext uri="{9D8B030D-6E8A-4147-A177-3AD203B41FA5}">
                      <a16:colId xmlns:a16="http://schemas.microsoft.com/office/drawing/2014/main" val="3877205366"/>
                    </a:ext>
                  </a:extLst>
                </a:gridCol>
              </a:tblGrid>
              <a:tr h="24674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54829"/>
                  </a:ext>
                </a:extLst>
              </a:tr>
              <a:tr h="52391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Arts plastiques et appliqués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Edith Dubois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edith.asse@ac-normandie.fr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07317"/>
                  </a:ext>
                </a:extLst>
              </a:tr>
              <a:tr h="52391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Allemand &amp; Espagnol &amp; Russe…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Christian </a:t>
                      </a:r>
                      <a:r>
                        <a:rPr lang="fr-FR" sz="1400" b="1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Frenes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cfrenes@hotmail.com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043969"/>
                  </a:ext>
                </a:extLst>
              </a:tr>
              <a:tr h="59212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Anglais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Claire Marion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clairem.marion@orange.fr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54860"/>
                  </a:ext>
                </a:extLst>
              </a:tr>
              <a:tr h="52391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Eco-Gestion LP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Caroline </a:t>
                      </a:r>
                      <a:r>
                        <a:rPr lang="fr-FR" sz="1400" b="1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Mahamadaly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leila.mahamadaly@ac-normandie.fr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1809"/>
                  </a:ext>
                </a:extLst>
              </a:tr>
              <a:tr h="72475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Eco-Gestion LT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Charles-Emmanuel Lafontaine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lafontaine.charles@orange.fr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04734"/>
                  </a:ext>
                </a:extLst>
              </a:tr>
              <a:tr h="52391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Génie Civil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Stéphane Lelièvre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stlelievre@wanadoo.fr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771435"/>
                  </a:ext>
                </a:extLst>
              </a:tr>
              <a:tr h="2467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Histoire-Géographie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Diane Hue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diane.hue6862@gmail.com</a:t>
                      </a:r>
                      <a:endParaRPr lang="fr-FR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09981"/>
                  </a:ext>
                </a:extLst>
              </a:tr>
              <a:tr h="83518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Lettres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Astrid Godefroy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godefroyastrid@gmail.com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principessapesca14@gmail.com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115851"/>
                  </a:ext>
                </a:extLst>
              </a:tr>
              <a:tr h="52391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Aurelie</a:t>
                      </a: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Lafon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aurelie.helluin@ac-normandie.fr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280600"/>
                  </a:ext>
                </a:extLst>
              </a:tr>
              <a:tr h="52391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Physique-Chimie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Laurent Duval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duval.laurent61@gmail.com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laurent.duval@ac-normandie.fr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013276"/>
                  </a:ext>
                </a:extLst>
              </a:tr>
              <a:tr h="52391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SVT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Mélanie Renouf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sng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melanie.desance@gmail.com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10623"/>
                  </a:ext>
                </a:extLst>
              </a:tr>
              <a:tr h="22120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Technologie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8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43" marR="53243" marT="73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822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4050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B5A6D13-2F9D-4447-8C52-BF415BD72723}"/>
              </a:ext>
            </a:extLst>
          </p:cNvPr>
          <p:cNvSpPr txBox="1"/>
          <p:nvPr/>
        </p:nvSpPr>
        <p:spPr>
          <a:xfrm>
            <a:off x="1179443" y="437322"/>
            <a:ext cx="9753600" cy="53008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563741-418E-4F21-9282-DB26A793D750}"/>
              </a:ext>
            </a:extLst>
          </p:cNvPr>
          <p:cNvSpPr txBox="1"/>
          <p:nvPr/>
        </p:nvSpPr>
        <p:spPr>
          <a:xfrm>
            <a:off x="1548882" y="625151"/>
            <a:ext cx="9116007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rial" panose="020B0604020202020204" pitchFamily="34" charset="0"/>
                <a:cs typeface="Arial" panose="020B0604020202020204" pitchFamily="34" charset="0"/>
              </a:rPr>
              <a:t>Bon courage à vous et à très bientôt !</a:t>
            </a:r>
          </a:p>
        </p:txBody>
      </p:sp>
    </p:spTree>
    <p:extLst>
      <p:ext uri="{BB962C8B-B14F-4D97-AF65-F5344CB8AC3E}">
        <p14:creationId xmlns:p14="http://schemas.microsoft.com/office/powerpoint/2010/main" val="361761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D15244F-8876-43A6-B148-4A76D4B7C156}"/>
              </a:ext>
            </a:extLst>
          </p:cNvPr>
          <p:cNvSpPr txBox="1"/>
          <p:nvPr/>
        </p:nvSpPr>
        <p:spPr>
          <a:xfrm>
            <a:off x="334347" y="334371"/>
            <a:ext cx="11523306" cy="6189258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8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Voici quelques repères dans le temps afin de vous organiser </a:t>
            </a:r>
          </a:p>
        </p:txBody>
      </p:sp>
    </p:spTree>
    <p:extLst>
      <p:ext uri="{BB962C8B-B14F-4D97-AF65-F5344CB8AC3E}">
        <p14:creationId xmlns:p14="http://schemas.microsoft.com/office/powerpoint/2010/main" val="292215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C766D1A-481E-470A-9462-56D34C7346D8}"/>
              </a:ext>
            </a:extLst>
          </p:cNvPr>
          <p:cNvSpPr txBox="1"/>
          <p:nvPr/>
        </p:nvSpPr>
        <p:spPr>
          <a:xfrm>
            <a:off x="636103" y="344557"/>
            <a:ext cx="10681253" cy="6040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4400" b="1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partir du samedi </a:t>
            </a:r>
            <a:r>
              <a:rPr lang="fr-FR" sz="44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fr-FR" sz="4400" b="1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/07/25</a:t>
            </a:r>
            <a:r>
              <a:rPr lang="fr-F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Prise de contact avec les lecteurs-accompagnateurs disciplinaires (</a:t>
            </a:r>
            <a:r>
              <a:rPr lang="fr-FR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dont les coordonnées vous ont été communiquées</a:t>
            </a:r>
            <a:r>
              <a:rPr lang="fr-F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travail anticipé sur le récit du parcours professionnel à l’aide notamment de la grille critériée.</a:t>
            </a:r>
          </a:p>
        </p:txBody>
      </p:sp>
    </p:spTree>
    <p:extLst>
      <p:ext uri="{BB962C8B-B14F-4D97-AF65-F5344CB8AC3E}">
        <p14:creationId xmlns:p14="http://schemas.microsoft.com/office/powerpoint/2010/main" val="252772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50AB187-BC7F-4A64-B214-75FB9610CB79}"/>
              </a:ext>
            </a:extLst>
          </p:cNvPr>
          <p:cNvSpPr txBox="1"/>
          <p:nvPr/>
        </p:nvSpPr>
        <p:spPr>
          <a:xfrm>
            <a:off x="212035" y="159026"/>
            <a:ext cx="11502887" cy="62876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fr-FR" sz="2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juillet 2024</a:t>
            </a:r>
            <a:r>
              <a:rPr lang="fr-FR" sz="2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(demi-journée): 1</a:t>
            </a:r>
            <a:r>
              <a:rPr lang="fr-FR" sz="2800" b="1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ère</a:t>
            </a: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session en distanciel </a:t>
            </a:r>
            <a:r>
              <a:rPr lang="fr-FR" sz="2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T.Bouffechoux</a:t>
            </a:r>
            <a:r>
              <a:rPr lang="fr-FR" sz="2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animateur-formateur)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Présentation de la forme et du fond du dossier RAEP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Présentation du cadre de la formation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Organisation et planification de la formation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Précisions sur l’éthique et la déontologie</a:t>
            </a:r>
          </a:p>
          <a:p>
            <a:pPr lvl="1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Présentation de l’épreuve et des critères de l’évaluation par les jurys de concours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Cadrage et méthodologie de la préparation 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rapports de jury et attendus de l’épreuve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Feuille de route pour les travaux durant la période de vacances d’été 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Puis</a:t>
            </a:r>
            <a:r>
              <a:rPr lang="fr-FR" sz="2800" b="1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intersession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avec le lecteur-accompagnateur disciplinaire/ Agenda planifié</a:t>
            </a:r>
          </a:p>
        </p:txBody>
      </p:sp>
    </p:spTree>
    <p:extLst>
      <p:ext uri="{BB962C8B-B14F-4D97-AF65-F5344CB8AC3E}">
        <p14:creationId xmlns:p14="http://schemas.microsoft.com/office/powerpoint/2010/main" val="545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F8DDBA9-C597-4878-A9FF-14CD5393DA6B}"/>
              </a:ext>
            </a:extLst>
          </p:cNvPr>
          <p:cNvSpPr txBox="1"/>
          <p:nvPr/>
        </p:nvSpPr>
        <p:spPr>
          <a:xfrm>
            <a:off x="470047" y="350561"/>
            <a:ext cx="11473137" cy="61296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fr-FR" sz="2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fr-FR" sz="2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septembre 2025 </a:t>
            </a: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(Journée) : 2</a:t>
            </a:r>
            <a:r>
              <a:rPr lang="fr-FR" sz="2800" b="1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session en présentiel à Hérouville</a:t>
            </a:r>
            <a:r>
              <a:rPr lang="fr-FR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T.Bouffechoux</a:t>
            </a:r>
            <a:r>
              <a:rPr lang="fr-FR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fr-F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à </a:t>
            </a:r>
            <a:r>
              <a:rPr lang="fr-FR" sz="2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Elbeuf</a:t>
            </a:r>
            <a:r>
              <a:rPr lang="fr-FR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(Diane Hue) </a:t>
            </a:r>
            <a:endParaRPr lang="fr-FR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15000"/>
              </a:lnSpc>
            </a:pP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 </a:t>
            </a:r>
            <a:r>
              <a:rPr lang="fr-FR" sz="28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Présentation et argumentation de la proposition pédagogique »</a:t>
            </a:r>
            <a:endParaRPr lang="fr-F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Relecture du CV au regard de la grille critériée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Opérer des choix dans un parcours professionnel 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Présentation du Référentiel des professeurs : architecture et cercles de compétences 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mettre en relation les expériences et les compétences du  référentiel des professeurs (B0 2013).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Mettre en relation les compétences du référentiel et les actes professionnels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Ateliers disciplinaires et mise en commun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Bilan de la session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Puis </a:t>
            </a:r>
            <a:r>
              <a:rPr lang="fr-FR" sz="2400" b="1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24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ntersession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le lecteur-accompagnateur disciplinaire : </a:t>
            </a:r>
            <a:r>
              <a:rPr lang="fr-FR" sz="24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Relecture et accompagnement de la pré-rédaction du dossier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3926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1667</Words>
  <Application>Microsoft Office PowerPoint</Application>
  <PresentationFormat>Grand écran</PresentationFormat>
  <Paragraphs>207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0" baseType="lpstr">
      <vt:lpstr>Arial</vt:lpstr>
      <vt:lpstr>Arial Narrow</vt:lpstr>
      <vt:lpstr>Calibri</vt:lpstr>
      <vt:lpstr>Gill Sans MT</vt:lpstr>
      <vt:lpstr>Wingdings</vt:lpstr>
      <vt:lpstr>Wingdings 2</vt:lpstr>
      <vt:lpstr>Wingdings 3</vt:lpstr>
      <vt:lpstr>Galerie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</dc:creator>
  <cp:lastModifiedBy>Thierry Bouffechoux - ISFEC Normandie</cp:lastModifiedBy>
  <cp:revision>31</cp:revision>
  <dcterms:created xsi:type="dcterms:W3CDTF">2021-06-09T12:28:54Z</dcterms:created>
  <dcterms:modified xsi:type="dcterms:W3CDTF">2025-07-05T09:07:34Z</dcterms:modified>
</cp:coreProperties>
</file>