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66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1174A-DCEA-477B-8D4C-09B5B01702A8}" type="datetimeFigureOut">
              <a:rPr lang="fr-FR" smtClean="0"/>
              <a:pPr/>
              <a:t>25/09/2025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E4A7-0DF8-4120-B555-ABF4B66273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1174A-DCEA-477B-8D4C-09B5B01702A8}" type="datetimeFigureOut">
              <a:rPr lang="fr-FR" smtClean="0"/>
              <a:pPr/>
              <a:t>25/09/2025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E4A7-0DF8-4120-B555-ABF4B66273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1174A-DCEA-477B-8D4C-09B5B01702A8}" type="datetimeFigureOut">
              <a:rPr lang="fr-FR" smtClean="0"/>
              <a:pPr/>
              <a:t>25/09/2025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E4A7-0DF8-4120-B555-ABF4B66273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1174A-DCEA-477B-8D4C-09B5B01702A8}" type="datetimeFigureOut">
              <a:rPr lang="fr-FR" smtClean="0"/>
              <a:pPr/>
              <a:t>25/09/2025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E4A7-0DF8-4120-B555-ABF4B66273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1174A-DCEA-477B-8D4C-09B5B01702A8}" type="datetimeFigureOut">
              <a:rPr lang="fr-FR" smtClean="0"/>
              <a:pPr/>
              <a:t>25/09/2025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E4A7-0DF8-4120-B555-ABF4B66273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1174A-DCEA-477B-8D4C-09B5B01702A8}" type="datetimeFigureOut">
              <a:rPr lang="fr-FR" smtClean="0"/>
              <a:pPr/>
              <a:t>25/09/2025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E4A7-0DF8-4120-B555-ABF4B66273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1174A-DCEA-477B-8D4C-09B5B01702A8}" type="datetimeFigureOut">
              <a:rPr lang="fr-FR" smtClean="0"/>
              <a:pPr/>
              <a:t>25/09/2025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E4A7-0DF8-4120-B555-ABF4B66273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1174A-DCEA-477B-8D4C-09B5B01702A8}" type="datetimeFigureOut">
              <a:rPr lang="fr-FR" smtClean="0"/>
              <a:pPr/>
              <a:t>25/09/2025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E4A7-0DF8-4120-B555-ABF4B66273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1174A-DCEA-477B-8D4C-09B5B01702A8}" type="datetimeFigureOut">
              <a:rPr lang="fr-FR" smtClean="0"/>
              <a:pPr/>
              <a:t>25/09/2025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E4A7-0DF8-4120-B555-ABF4B66273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1174A-DCEA-477B-8D4C-09B5B01702A8}" type="datetimeFigureOut">
              <a:rPr lang="fr-FR" smtClean="0"/>
              <a:pPr/>
              <a:t>25/09/2025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E4A7-0DF8-4120-B555-ABF4B66273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1174A-DCEA-477B-8D4C-09B5B01702A8}" type="datetimeFigureOut">
              <a:rPr lang="fr-FR" smtClean="0"/>
              <a:pPr/>
              <a:t>25/09/2025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E4A7-0DF8-4120-B555-ABF4B66273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1174A-DCEA-477B-8D4C-09B5B01702A8}" type="datetimeFigureOut">
              <a:rPr lang="fr-FR" smtClean="0"/>
              <a:pPr/>
              <a:t>25/09/2025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FE4A7-0DF8-4120-B555-ABF4B66273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4104455"/>
          </a:xfrm>
          <a:solidFill>
            <a:schemeClr val="accent2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fr-FR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prépare,</a:t>
            </a:r>
            <a:br>
              <a:rPr lang="fr-FR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ils apprennent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860032" y="5085184"/>
            <a:ext cx="3598168" cy="79208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40000" lnSpcReduction="20000"/>
          </a:bodyPr>
          <a:lstStyle/>
          <a:p>
            <a:endParaRPr lang="fr-FR" sz="1800" dirty="0">
              <a:latin typeface="Arial Narrow" pitchFamily="34" charset="0"/>
            </a:endParaRPr>
          </a:p>
          <a:p>
            <a:endParaRPr lang="fr-FR" sz="1800" dirty="0">
              <a:latin typeface="Arial Narrow" pitchFamily="34" charset="0"/>
            </a:endParaRPr>
          </a:p>
          <a:p>
            <a:endParaRPr lang="fr-FR" sz="1800" dirty="0">
              <a:latin typeface="Arial Narrow" pitchFamily="34" charset="0"/>
            </a:endParaRPr>
          </a:p>
          <a:p>
            <a:endParaRPr lang="fr-FR" sz="1800" dirty="0">
              <a:latin typeface="Arial Narrow" pitchFamily="34" charset="0"/>
            </a:endParaRPr>
          </a:p>
          <a:p>
            <a:pPr algn="r"/>
            <a:r>
              <a:rPr lang="fr-FR" sz="4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T.Bouffechoux</a:t>
            </a:r>
            <a:r>
              <a:rPr lang="fr-FR" sz="4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fr-FR" sz="4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Isfec</a:t>
            </a:r>
            <a:r>
              <a:rPr lang="fr-FR" sz="4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Normandie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3335481" y="591344"/>
            <a:ext cx="5179868" cy="5585619"/>
          </a:xfr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</a:pPr>
            <a:endParaRPr lang="en-US" b="1" dirty="0"/>
          </a:p>
          <a:p>
            <a:pPr marL="114300" indent="0">
              <a:lnSpc>
                <a:spcPct val="90000"/>
              </a:lnSpc>
              <a:buNone/>
            </a:pP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S’il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fallait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dresser le portrait de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cet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enseignant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il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s’agirait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indent="-228600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d’un "praticien réflexif", </a:t>
            </a:r>
            <a:r>
              <a:rPr lang="fr-FR" sz="4000" dirty="0">
                <a:latin typeface="Arial Narrow" pitchFamily="34" charset="0"/>
              </a:rPr>
              <a:t>en posture de recherche, qui fonde et ajuste son action sur l’évaluation des besoins et des progrès des élèves.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Il pratique la différenciation pédagogique </a:t>
            </a:r>
            <a:r>
              <a:rPr lang="fr-FR" sz="4000" dirty="0">
                <a:latin typeface="Arial Narrow" pitchFamily="34" charset="0"/>
              </a:rPr>
              <a:t>pour s’adapter à la diversité des élèves.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000" dirty="0">
                <a:latin typeface="Arial Narrow" pitchFamily="34" charset="0"/>
              </a:rPr>
              <a:t>Il </a:t>
            </a:r>
            <a:r>
              <a:rPr lang="fr-F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utilise les outils numériques </a:t>
            </a:r>
            <a:r>
              <a:rPr lang="fr-FR" sz="4000" dirty="0">
                <a:latin typeface="Arial Narrow" pitchFamily="34" charset="0"/>
              </a:rPr>
              <a:t>et les démarches de projet pour renforcer l’individualisation, l’interaction, la créativité et la collaboration entre les élèves.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Acteur de la communauté éducative</a:t>
            </a:r>
            <a:r>
              <a:rPr lang="fr-FR" sz="4000" dirty="0">
                <a:latin typeface="Arial Narrow" pitchFamily="34" charset="0"/>
              </a:rPr>
              <a:t>, il contribue avec ses pairs à la conception et à la mise en œuvre du projet d’école ou d’établissement dans son/ses environnements.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C’est un humaniste, un ingénieur, un bâtisseur</a:t>
            </a:r>
            <a:r>
              <a:rPr lang="fr-FR" sz="4000" dirty="0">
                <a:latin typeface="Arial Narrow" pitchFamily="34" charset="0"/>
              </a:rPr>
              <a:t> : en donnant du sens à son métier, il ouvre la porte de l’avenir à ses élèves »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FFC000"/>
          </a:solidFill>
        </p:spPr>
        <p:txBody>
          <a:bodyPr>
            <a:normAutofit lnSpcReduction="10000"/>
          </a:bodyPr>
          <a:lstStyle/>
          <a:p>
            <a:r>
              <a:rPr lang="fr-FR" sz="4000" dirty="0">
                <a:latin typeface="Arial Narrow" pitchFamily="34" charset="0"/>
              </a:rPr>
              <a:t>En fait le référentiel dessine le portrait d’un professionnel doté de connaissances disciplinaires précises mais aussi d’un savoir-faire pour organiser les apprentissages, se former, travailler en équipe, s’interroger sur sa propre pratique, dialoguer avec les parents etc.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3348060" y="1389192"/>
            <a:ext cx="5340975" cy="3108003"/>
          </a:xfr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114300" indent="0">
              <a:lnSpc>
                <a:spcPct val="90000"/>
              </a:lnSpc>
              <a:buNone/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3. En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classe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quelles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sont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compétences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« métier » les plus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fréquemment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utilisées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fr-FR" b="1" dirty="0">
                <a:latin typeface="Arial Narrow" pitchFamily="34" charset="0"/>
              </a:rPr>
              <a:t>1/ Les compétences relatives à la prise en compte des éléments réglementaires et institutionnels de son environnement professionnel en lien avec les responsabilités attachées à sa fonction </a:t>
            </a:r>
          </a:p>
          <a:p>
            <a:pPr algn="just">
              <a:buNone/>
            </a:pPr>
            <a:endParaRPr lang="fr-FR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fr-F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CC1 Faire partager les valeurs de la République</a:t>
            </a:r>
          </a:p>
          <a:p>
            <a:pPr algn="just">
              <a:buNone/>
            </a:pP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lvl="0" algn="just">
              <a:buNone/>
            </a:pPr>
            <a:r>
              <a:rPr lang="fr-F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CC2 Inscrire son action dans le cadre des principes fondamentaux du système éducatif et dans le cadre réglementaire de l'école </a:t>
            </a:r>
          </a:p>
          <a:p>
            <a:pPr lvl="0" algn="just">
              <a:buNone/>
            </a:pP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lvl="0">
              <a:buNone/>
            </a:pPr>
            <a:r>
              <a:rPr lang="fr-F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CC6. Agir en éducateur responsable et selon des principes éthiques</a:t>
            </a:r>
          </a:p>
          <a:p>
            <a:pPr lvl="0"/>
            <a:endParaRPr lang="fr-FR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fr-FR" sz="4800" b="1" dirty="0">
                <a:latin typeface="Arial Narrow" pitchFamily="34" charset="0"/>
              </a:rPr>
              <a:t>Le métier de l’enseignant dans la classe : </a:t>
            </a:r>
          </a:p>
          <a:p>
            <a:pPr algn="just">
              <a:buFont typeface="Wingdings"/>
              <a:buChar char="Ø"/>
            </a:pPr>
            <a:r>
              <a:rPr lang="fr-FR" sz="4800" b="1" dirty="0">
                <a:latin typeface="Arial Narrow" pitchFamily="34" charset="0"/>
              </a:rPr>
              <a:t>Que fait-il ? </a:t>
            </a:r>
          </a:p>
          <a:p>
            <a:pPr algn="just">
              <a:buFont typeface="Wingdings"/>
              <a:buChar char="Ø"/>
            </a:pPr>
            <a:r>
              <a:rPr lang="fr-FR" sz="4800" b="1" dirty="0">
                <a:latin typeface="Arial Narrow" pitchFamily="34" charset="0"/>
              </a:rPr>
              <a:t>C’est quoi préparer une séance, une séquence » ? </a:t>
            </a:r>
          </a:p>
          <a:p>
            <a:pPr algn="just">
              <a:buFont typeface="Wingdings"/>
              <a:buChar char="Ø"/>
            </a:pPr>
            <a:r>
              <a:rPr lang="fr-FR" sz="4800" b="1" dirty="0">
                <a:latin typeface="Arial Narrow" pitchFamily="34" charset="0"/>
              </a:rPr>
              <a:t>Que font les élèves ?</a:t>
            </a:r>
            <a:endParaRPr lang="fr-FR" sz="4800" dirty="0">
              <a:latin typeface="Arial Narrow" pitchFamily="34" charset="0"/>
            </a:endParaRP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fr-FR" b="1" dirty="0">
                <a:latin typeface="Arial Narrow" pitchFamily="34" charset="0"/>
              </a:rPr>
              <a:t>2/ Les compétences relationnelles, de communication et d’animation favorisant la transmission, l’implication et la coopération au sein de la communauté éducative et de son environnement 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fr-F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CC7. Maîtriser la langue française à des fins de communication</a:t>
            </a:r>
          </a:p>
          <a:p>
            <a:pPr lvl="0">
              <a:buNone/>
            </a:pP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lvl="0">
              <a:buNone/>
            </a:pPr>
            <a:r>
              <a:rPr lang="fr-F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CC10. Coopérer au sein d'une équipe</a:t>
            </a:r>
          </a:p>
          <a:p>
            <a:pPr lvl="0">
              <a:buNone/>
            </a:pP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lvl="0">
              <a:buNone/>
            </a:pPr>
            <a:r>
              <a:rPr lang="fr-F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CC11. Contribuer à l'action de la communauté éducative</a:t>
            </a:r>
          </a:p>
          <a:p>
            <a:pPr lvl="0">
              <a:buNone/>
            </a:pP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>
              <a:buNone/>
            </a:pPr>
            <a:r>
              <a:rPr lang="fr-F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CC13. Coopérer avec les partenaires de l'école</a:t>
            </a:r>
          </a:p>
          <a:p>
            <a:pPr>
              <a:buNone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fr-FR" sz="3600" b="1" dirty="0">
                <a:latin typeface="Arial Narrow" pitchFamily="34" charset="0"/>
              </a:rPr>
              <a:t>3/ Les compétences liées à la maîtrise des contenus disciplinaires et à leur didactique</a:t>
            </a:r>
            <a:r>
              <a:rPr lang="fr-FR" b="1" dirty="0">
                <a:latin typeface="Arial Narrow" pitchFamily="34" charset="0"/>
              </a:rPr>
              <a:t> </a:t>
            </a:r>
            <a:r>
              <a:rPr lang="fr-FR" dirty="0"/>
              <a:t>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fr-F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P1. Maîtriser les savoirs disciplinaires et leur didactique</a:t>
            </a:r>
          </a:p>
          <a:p>
            <a:pPr lvl="0">
              <a:buNone/>
            </a:pPr>
            <a:r>
              <a:rPr lang="fr-F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P2. Maîtriser la langue française dans le cadre de son enseignement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fr-FR" sz="3600" b="1" dirty="0">
                <a:latin typeface="Arial Narrow" pitchFamily="34" charset="0"/>
              </a:rPr>
              <a:t>4/ Les compétences éducatives et pédagogiques nécessaires à la mise en œuvre de situations d’apprentissage et d’accompagnement des élèves diverses </a:t>
            </a:r>
            <a:endParaRPr lang="fr-FR" sz="36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>
              <a:buNone/>
            </a:pPr>
            <a:r>
              <a:rPr lang="fr-F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P3. Construire, mettre en œuvre et animer des situations d'enseignement et d'apprentissage prenant en compte la diversité des élèves</a:t>
            </a:r>
          </a:p>
          <a:p>
            <a:pPr lvl="0">
              <a:buNone/>
            </a:pPr>
            <a:endParaRPr lang="fr-FR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lvl="0">
              <a:buNone/>
            </a:pPr>
            <a:r>
              <a:rPr lang="fr-F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P4. Organiser et assurer un mode de fonctionnement du groupe favorisant l'apprentissage et la socialisation des élèves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fr-FR" sz="3600" b="1" dirty="0">
                <a:latin typeface="Arial Narrow" pitchFamily="34" charset="0"/>
              </a:rPr>
              <a:t>5/ En situation d'apprentissage, il repère les difficultés des élèves afin de mieux assurer la progression des apprentissages </a:t>
            </a:r>
            <a:r>
              <a:rPr lang="fr-FR" b="1" dirty="0"/>
              <a:t>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fr-F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P5. Evaluer les progrès et les acquisitions des élèves</a:t>
            </a:r>
            <a:endParaRPr lang="fr-FR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lvl="0">
              <a:buNone/>
            </a:pPr>
            <a:r>
              <a:rPr lang="fr-F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CC3 Connaître les élèves et les processus d'apprentissage</a:t>
            </a:r>
            <a:endParaRPr lang="fr-FR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lvl="0">
              <a:buNone/>
            </a:pPr>
            <a:r>
              <a:rPr lang="fr-F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CC4 Prendre en compte la diversité des élèves</a:t>
            </a:r>
            <a:endParaRPr lang="fr-FR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>
              <a:buNone/>
            </a:pPr>
            <a:r>
              <a:rPr lang="fr-F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CC5 Accompagner les élèves dans leur parcours de formation</a:t>
            </a:r>
            <a:endParaRPr lang="fr-FR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3600" b="1" dirty="0">
                <a:latin typeface="Arial Narrow" pitchFamily="34" charset="0"/>
              </a:rPr>
              <a:t>6/ Les compétences relatives à l’usage et à la maîtrise des technologies de l’information de la communication 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fr-F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CC9. Intégrer les éléments de la culture numérique nécessaires à l'exercice de son métier</a:t>
            </a:r>
            <a:endParaRPr lang="fr-FR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>
              <a:buNone/>
            </a:pPr>
            <a:r>
              <a:rPr lang="fr-F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 </a:t>
            </a:r>
            <a:endParaRPr lang="fr-FR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3347864" y="908720"/>
            <a:ext cx="5179868" cy="4464496"/>
          </a:xfr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114300" indent="0">
              <a:lnSpc>
                <a:spcPct val="90000"/>
              </a:lnSpc>
              <a:buNone/>
            </a:pP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1. Le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référentiel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« métier » de 2013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3335480" y="591344"/>
            <a:ext cx="5389895" cy="5585619"/>
          </a:xfr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114300" indent="0">
              <a:lnSpc>
                <a:spcPct val="90000"/>
              </a:lnSpc>
              <a:buNone/>
            </a:pP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4. Pour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enseigner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on transpose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didactiquement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r-FR" b="1" dirty="0"/>
              <a:t>Savoirs savants </a:t>
            </a:r>
            <a:endParaRPr lang="fr-FR" dirty="0"/>
          </a:p>
          <a:p>
            <a:endParaRPr lang="fr-FR" dirty="0"/>
          </a:p>
          <a:p>
            <a:pPr>
              <a:buNone/>
            </a:pPr>
            <a:br>
              <a:rPr lang="fr-FR" dirty="0"/>
            </a:br>
            <a:r>
              <a:rPr lang="fr-FR" dirty="0"/>
              <a:t> </a:t>
            </a:r>
          </a:p>
          <a:p>
            <a:pPr>
              <a:buNone/>
            </a:pPr>
            <a:r>
              <a:rPr lang="fr-FR" b="1" dirty="0">
                <a:solidFill>
                  <a:srgbClr val="0070C0"/>
                </a:solidFill>
              </a:rPr>
              <a:t>Transposition didactique externe /Savoirs à enseigner 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Transposition didactique interne /Savoirs enseignés 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b="1" dirty="0"/>
          </a:p>
          <a:p>
            <a:pPr>
              <a:buNone/>
            </a:pPr>
            <a:endParaRPr lang="fr-FR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fr-FR" b="1" dirty="0">
                <a:solidFill>
                  <a:srgbClr val="00B050"/>
                </a:solidFill>
              </a:rPr>
              <a:t>Savoirs appris</a:t>
            </a: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4" name="Flèche vers le bas 3"/>
          <p:cNvSpPr/>
          <p:nvPr/>
        </p:nvSpPr>
        <p:spPr>
          <a:xfrm>
            <a:off x="1403648" y="2132856"/>
            <a:ext cx="72008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vers le bas 4"/>
          <p:cNvSpPr/>
          <p:nvPr/>
        </p:nvSpPr>
        <p:spPr>
          <a:xfrm>
            <a:off x="1403648" y="3429000"/>
            <a:ext cx="72008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vers le bas 5"/>
          <p:cNvSpPr/>
          <p:nvPr/>
        </p:nvSpPr>
        <p:spPr>
          <a:xfrm>
            <a:off x="1403647" y="4581128"/>
            <a:ext cx="45719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755576" y="764704"/>
            <a:ext cx="2016224" cy="100811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Arial Narrow" pitchFamily="34" charset="0"/>
              </a:rPr>
              <a:t>Savoirs savants &gt;  objets de savoirs</a:t>
            </a:r>
          </a:p>
        </p:txBody>
      </p:sp>
      <p:sp>
        <p:nvSpPr>
          <p:cNvPr id="5" name="Ellipse 4"/>
          <p:cNvSpPr/>
          <p:nvPr/>
        </p:nvSpPr>
        <p:spPr>
          <a:xfrm>
            <a:off x="4932040" y="692696"/>
            <a:ext cx="2160240" cy="108012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Arial Narrow" pitchFamily="34" charset="0"/>
              </a:rPr>
              <a:t>Pratiques sociales de référence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611560" y="1988840"/>
            <a:ext cx="2088232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FF00"/>
                </a:solidFill>
                <a:latin typeface="Arial Narrow" pitchFamily="34" charset="0"/>
              </a:rPr>
              <a:t>Travail du concepteur de programmes</a:t>
            </a:r>
          </a:p>
        </p:txBody>
      </p:sp>
      <p:sp>
        <p:nvSpPr>
          <p:cNvPr id="7" name="Rectangle 6"/>
          <p:cNvSpPr/>
          <p:nvPr/>
        </p:nvSpPr>
        <p:spPr>
          <a:xfrm>
            <a:off x="4932040" y="1988840"/>
            <a:ext cx="2376264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  <a:latin typeface="Arial Narrow" pitchFamily="34" charset="0"/>
              </a:rPr>
              <a:t>Transposition externe</a:t>
            </a:r>
          </a:p>
        </p:txBody>
      </p:sp>
      <p:sp>
        <p:nvSpPr>
          <p:cNvPr id="8" name="Rectangle 7"/>
          <p:cNvSpPr/>
          <p:nvPr/>
        </p:nvSpPr>
        <p:spPr>
          <a:xfrm>
            <a:off x="3131840" y="2852936"/>
            <a:ext cx="2304256" cy="64807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Arial Narrow" pitchFamily="34" charset="0"/>
              </a:rPr>
              <a:t>Objets de savoirs à enseigner</a:t>
            </a:r>
          </a:p>
        </p:txBody>
      </p:sp>
      <p:sp>
        <p:nvSpPr>
          <p:cNvPr id="9" name="Rectangle 8"/>
          <p:cNvSpPr/>
          <p:nvPr/>
        </p:nvSpPr>
        <p:spPr>
          <a:xfrm>
            <a:off x="3131840" y="3789040"/>
            <a:ext cx="2304256" cy="57606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Arial Narrow" pitchFamily="34" charset="0"/>
              </a:rPr>
              <a:t>Objets d’enseignement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1560" y="4581128"/>
            <a:ext cx="208823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FF00"/>
                </a:solidFill>
                <a:latin typeface="Arial Narrow" pitchFamily="34" charset="0"/>
              </a:rPr>
              <a:t>Travail de l’enseignant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76056" y="4653136"/>
            <a:ext cx="2376264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  <a:latin typeface="Arial Narrow" pitchFamily="34" charset="0"/>
              </a:rPr>
              <a:t>Transposition interne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31840" y="5229200"/>
            <a:ext cx="2232248" cy="79208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Objets de savoirs enseignés par l’enseignant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1560" y="5949280"/>
            <a:ext cx="20882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FF00"/>
                </a:solidFill>
                <a:latin typeface="Arial Narrow" pitchFamily="34" charset="0"/>
              </a:rPr>
              <a:t>Travail de l’élève</a:t>
            </a:r>
          </a:p>
        </p:txBody>
      </p:sp>
      <p:sp>
        <p:nvSpPr>
          <p:cNvPr id="14" name="Ellipse 13"/>
          <p:cNvSpPr/>
          <p:nvPr/>
        </p:nvSpPr>
        <p:spPr>
          <a:xfrm>
            <a:off x="5004048" y="5877272"/>
            <a:ext cx="2880320" cy="9807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FF00"/>
                </a:solidFill>
                <a:latin typeface="Arial Narrow" pitchFamily="34" charset="0"/>
              </a:rPr>
              <a:t>Savoirs appris, assimilés, réinvestis</a:t>
            </a:r>
          </a:p>
        </p:txBody>
      </p:sp>
      <p:sp>
        <p:nvSpPr>
          <p:cNvPr id="15" name="Flèche courbée vers la droite 14"/>
          <p:cNvSpPr/>
          <p:nvPr/>
        </p:nvSpPr>
        <p:spPr>
          <a:xfrm>
            <a:off x="251520" y="1844824"/>
            <a:ext cx="216024" cy="504056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Flèche courbée vers la gauche 16"/>
          <p:cNvSpPr/>
          <p:nvPr/>
        </p:nvSpPr>
        <p:spPr>
          <a:xfrm>
            <a:off x="5652120" y="3284984"/>
            <a:ext cx="288032" cy="648072"/>
          </a:xfrm>
          <a:prstGeom prst="curvedLeftArrow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8" name="Flèche courbée vers la droite 17"/>
          <p:cNvSpPr/>
          <p:nvPr/>
        </p:nvSpPr>
        <p:spPr>
          <a:xfrm>
            <a:off x="1475656" y="3140968"/>
            <a:ext cx="432048" cy="720080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9" name="Flèche courbée vers la droite 18"/>
          <p:cNvSpPr/>
          <p:nvPr/>
        </p:nvSpPr>
        <p:spPr>
          <a:xfrm>
            <a:off x="1619672" y="5301208"/>
            <a:ext cx="360040" cy="432048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0" name="Flèche courbée vers la gauche 19"/>
          <p:cNvSpPr/>
          <p:nvPr/>
        </p:nvSpPr>
        <p:spPr>
          <a:xfrm>
            <a:off x="7956376" y="5733256"/>
            <a:ext cx="288032" cy="576064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2" name="Flèche courbée vers la droite 21"/>
          <p:cNvSpPr/>
          <p:nvPr/>
        </p:nvSpPr>
        <p:spPr>
          <a:xfrm>
            <a:off x="2699792" y="6453336"/>
            <a:ext cx="432048" cy="216024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3" name="Double flèche horizontale 22"/>
          <p:cNvSpPr/>
          <p:nvPr/>
        </p:nvSpPr>
        <p:spPr>
          <a:xfrm>
            <a:off x="3275856" y="1196752"/>
            <a:ext cx="1224136" cy="360040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latin typeface="Arial Narrow" pitchFamily="34" charset="0"/>
              </a:rPr>
              <a:t>Donc…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fr-F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La transposition didactique : </a:t>
            </a:r>
          </a:p>
          <a:p>
            <a:pPr algn="ctr">
              <a:buNone/>
            </a:pPr>
            <a:endParaRPr lang="fr-FR" sz="4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algn="ctr">
              <a:buNone/>
            </a:pPr>
            <a:r>
              <a:rPr lang="fr-FR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transposition, adaptation, transformation</a:t>
            </a:r>
            <a:endParaRPr lang="fr-FR" sz="40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algn="ctr">
              <a:buNone/>
            </a:pPr>
            <a:endParaRPr lang="fr-FR" sz="4000" dirty="0">
              <a:latin typeface="Arial Narrow" pitchFamily="34" charset="0"/>
            </a:endParaRPr>
          </a:p>
          <a:p>
            <a:pPr algn="ctr">
              <a:buNone/>
            </a:pPr>
            <a:r>
              <a:rPr lang="fr-F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= savoirs savants &gt;savoirs à enseigner &gt; savoirs enseignés &gt;savoirs appris</a:t>
            </a:r>
            <a:endParaRPr lang="fr-FR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dirty="0">
                <a:latin typeface="Arial Narrow" pitchFamily="34" charset="0"/>
              </a:rPr>
              <a:t>Les «savoirs savants», sont «un corpus qui s’enrichit sans cesse de connaissances nouvelles, reconnues comme pertinentes et valides par la communauté scientifique spécialisée. (…)</a:t>
            </a:r>
          </a:p>
          <a:p>
            <a:pPr>
              <a:buFont typeface="Wingdings"/>
              <a:buChar char="Ø"/>
            </a:pPr>
            <a:r>
              <a:rPr lang="fr-FR" b="1" dirty="0">
                <a:latin typeface="Arial Narrow" pitchFamily="34" charset="0"/>
              </a:rPr>
              <a:t>le savoir savant est essentiellement le produit de chercheurs reconnus par leurs pairs, par l’université. Ce sont eux qui l’évaluent»</a:t>
            </a:r>
          </a:p>
          <a:p>
            <a:pPr>
              <a:buNone/>
            </a:pPr>
            <a:r>
              <a:rPr lang="fr-FR" b="1" dirty="0">
                <a:latin typeface="Arial Narrow" pitchFamily="34" charset="0"/>
              </a:rPr>
              <a:t>-Le </a:t>
            </a:r>
            <a:r>
              <a:rPr lang="fr-FR" b="1" dirty="0" err="1">
                <a:latin typeface="Arial Narrow" pitchFamily="34" charset="0"/>
              </a:rPr>
              <a:t>Pellec</a:t>
            </a:r>
            <a:r>
              <a:rPr lang="fr-FR" b="1" dirty="0">
                <a:latin typeface="Arial Narrow" pitchFamily="34" charset="0"/>
              </a:rPr>
              <a:t>, 1991, p.40-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4000" dirty="0">
                <a:solidFill>
                  <a:srgbClr val="00B050"/>
                </a:solidFill>
                <a:latin typeface="Arial Narrow" pitchFamily="34" charset="0"/>
              </a:rPr>
              <a:t>Les «savoirs à enseigner» sont ceux «qui sont décrits, précisés, dans l’ensemble des textes “officiels“(programmes, instructions officielles, commentaires…) ; ces textes définissent des contenus, des normes, des méthodes» </a:t>
            </a:r>
          </a:p>
          <a:p>
            <a:pPr>
              <a:buNone/>
            </a:pPr>
            <a:r>
              <a:rPr lang="fr-FR" sz="4000" dirty="0">
                <a:solidFill>
                  <a:srgbClr val="00B050"/>
                </a:solidFill>
                <a:latin typeface="Arial Narrow" pitchFamily="34" charset="0"/>
              </a:rPr>
              <a:t>-</a:t>
            </a:r>
            <a:r>
              <a:rPr lang="fr-FR" sz="4000" dirty="0" err="1">
                <a:solidFill>
                  <a:srgbClr val="00B050"/>
                </a:solidFill>
                <a:latin typeface="Arial Narrow" pitchFamily="34" charset="0"/>
              </a:rPr>
              <a:t>Audigier</a:t>
            </a:r>
            <a:r>
              <a:rPr lang="fr-FR" sz="4000" dirty="0">
                <a:solidFill>
                  <a:srgbClr val="00B050"/>
                </a:solidFill>
                <a:latin typeface="Arial Narrow" pitchFamily="34" charset="0"/>
              </a:rPr>
              <a:t>, 1988, p.14-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sz="4000" dirty="0">
                <a:solidFill>
                  <a:srgbClr val="FF0000"/>
                </a:solidFill>
                <a:latin typeface="Arial Narrow" pitchFamily="34" charset="0"/>
              </a:rPr>
              <a:t>Les «savoirs enseignés» sont ceux que l’enseignant a construits et qu’il mettra en œuvre dans la classe. C’est celui qui est énoncé pendant les heures de cours. </a:t>
            </a:r>
          </a:p>
          <a:p>
            <a:pPr>
              <a:buNone/>
            </a:pPr>
            <a:r>
              <a:rPr lang="fr-FR" sz="4000" dirty="0">
                <a:solidFill>
                  <a:srgbClr val="FF0000"/>
                </a:solidFill>
                <a:latin typeface="Arial Narrow" pitchFamily="34" charset="0"/>
              </a:rPr>
              <a:t>-ibidem-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&amp; Les «savoirs appris» sont l’ensemble des savoirs acquis/assimilés/réinvestis par tous ceux qui apprennent à l’école.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3335481" y="591344"/>
            <a:ext cx="5179868" cy="5585619"/>
          </a:xfr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114300" indent="0">
              <a:lnSpc>
                <a:spcPct val="90000"/>
              </a:lnSpc>
              <a:buNone/>
            </a:pP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Merci de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votre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attention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b="1" dirty="0"/>
          </a:p>
          <a:p>
            <a:pPr>
              <a:buFont typeface="Wingdings" pitchFamily="2" charset="2"/>
              <a:buChar char="Ø"/>
            </a:pPr>
            <a:r>
              <a:rPr lang="fr-FR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Ce référentiel définit les objectifs et la culture commune à tous les professionnels du professorat et de l'éducation</a:t>
            </a:r>
            <a:endParaRPr lang="fr-FR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/>
              <a:buChar char="Ø"/>
            </a:pPr>
            <a:endParaRPr lang="fr-FR" b="1" dirty="0"/>
          </a:p>
          <a:p>
            <a:pPr lvl="0">
              <a:buFont typeface="Wingdings"/>
              <a:buChar char="Ø"/>
            </a:pPr>
            <a:endParaRPr lang="fr-FR" b="1" dirty="0"/>
          </a:p>
          <a:p>
            <a:pPr lvl="0">
              <a:buFont typeface="Wingdings"/>
              <a:buChar char="Ø"/>
            </a:pPr>
            <a:r>
              <a:rPr lang="fr-FR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Ce référentiel de compétences a plusieurs objectifs</a:t>
            </a:r>
            <a:r>
              <a:rPr lang="fr-FR" sz="4800" dirty="0">
                <a:latin typeface="Arial Narrow" pitchFamily="34" charset="0"/>
              </a:rPr>
              <a:t> </a:t>
            </a:r>
          </a:p>
          <a:p>
            <a:pPr>
              <a:buNone/>
            </a:pPr>
            <a:r>
              <a:rPr lang="fr-FR" dirty="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buFont typeface="Wingdings"/>
              <a:buChar char="Ø"/>
            </a:pPr>
            <a:r>
              <a:rPr lang="fr-FR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le référentiel est à la fois la carte de l’institution, la feuille de route des formateurs et la boussole de chaque enseignant </a:t>
            </a:r>
          </a:p>
          <a:p>
            <a:pPr lvl="0">
              <a:buNone/>
            </a:pPr>
            <a:endParaRPr lang="fr-FR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Wingdings"/>
              <a:buChar char="Ø"/>
            </a:pPr>
            <a:r>
              <a:rPr lang="fr-FR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Les enseignants se rassemblent autour d’objectifs communs</a:t>
            </a:r>
            <a:r>
              <a:rPr lang="fr-FR" sz="5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fr-FR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qui assurent le sens, l’unité et la cohérence de leur action et auxquels il convient de les préparer</a:t>
            </a:r>
            <a:r>
              <a:rPr lang="fr-FR" dirty="0"/>
              <a:t> </a:t>
            </a:r>
          </a:p>
          <a:p>
            <a:pPr>
              <a:buNone/>
            </a:pPr>
            <a:r>
              <a:rPr lang="fr-FR" dirty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Wingdings"/>
              <a:buChar char="Ø"/>
            </a:pPr>
            <a:endParaRPr lang="fr-FR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lvl="0">
              <a:buFont typeface="Wingdings"/>
              <a:buChar char="Ø"/>
            </a:pPr>
            <a:endParaRPr lang="fr-FR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lvl="0">
              <a:buFont typeface="Wingdings"/>
              <a:buChar char="Ø"/>
            </a:pPr>
            <a:r>
              <a:rPr lang="fr-FR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Pour évaluer l'enseignant ?</a:t>
            </a:r>
          </a:p>
          <a:p>
            <a:pPr lvl="0">
              <a:buNone/>
            </a:pPr>
            <a:endParaRPr lang="fr-FR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/>
              <a:buChar char="Ø"/>
            </a:pPr>
            <a:r>
              <a:rPr lang="fr-FR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L’enseignant du futur ? L’enseignant idéal ? L’enseignant « modèle » ?</a:t>
            </a:r>
          </a:p>
          <a:p>
            <a:pPr lvl="0">
              <a:buNone/>
            </a:pPr>
            <a:endParaRPr lang="fr-FR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919</Words>
  <Application>Microsoft Office PowerPoint</Application>
  <PresentationFormat>Affichage à l'écran (4:3)</PresentationFormat>
  <Paragraphs>101</Paragraphs>
  <Slides>38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38</vt:i4>
      </vt:variant>
    </vt:vector>
  </HeadingPairs>
  <TitlesOfParts>
    <vt:vector size="43" baseType="lpstr">
      <vt:lpstr>Arial</vt:lpstr>
      <vt:lpstr>Arial Narrow</vt:lpstr>
      <vt:lpstr>Calibri</vt:lpstr>
      <vt:lpstr>Wingdings</vt:lpstr>
      <vt:lpstr>Thème Office</vt:lpstr>
      <vt:lpstr>Je prépare, ils apprennent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Donc…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 prépare, ils apprennent</dc:title>
  <dc:creator>Thierry</dc:creator>
  <cp:lastModifiedBy>Thierry Bouffechoux - ISFEC Normandie</cp:lastModifiedBy>
  <cp:revision>21</cp:revision>
  <dcterms:created xsi:type="dcterms:W3CDTF">2020-02-18T10:56:31Z</dcterms:created>
  <dcterms:modified xsi:type="dcterms:W3CDTF">2025-09-25T07:39:06Z</dcterms:modified>
</cp:coreProperties>
</file>