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59" r:id="rId6"/>
    <p:sldId id="261" r:id="rId7"/>
    <p:sldId id="262" r:id="rId8"/>
    <p:sldId id="266" r:id="rId9"/>
    <p:sldId id="263" r:id="rId10"/>
    <p:sldId id="265" r:id="rId11"/>
    <p:sldId id="271" r:id="rId12"/>
    <p:sldId id="273" r:id="rId13"/>
    <p:sldId id="272" r:id="rId14"/>
    <p:sldId id="274" r:id="rId15"/>
    <p:sldId id="275" r:id="rId16"/>
    <p:sldId id="276" r:id="rId17"/>
    <p:sldId id="277" r:id="rId18"/>
    <p:sldId id="278"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1F7048-53EC-47DC-B64C-DF88CAD12CC9}" v="174" dt="2025-10-09T10:57:38.9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6" d="100"/>
          <a:sy n="76" d="100"/>
        </p:scale>
        <p:origin x="62"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10/9/2025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117531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10/9/2025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2562915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10/9/2025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3905585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10/9/2025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931200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10/9/2025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1852449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10/9/2025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1866589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10/9/2025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769600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10/9/2025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2348591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10/9/2025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2113335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10/9/2025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3630350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10/9/2025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1066783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10/9/2025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‹N°›</a:t>
            </a:fld>
            <a:endParaRPr lang="en-US"/>
          </a:p>
        </p:txBody>
      </p:sp>
    </p:spTree>
    <p:extLst>
      <p:ext uri="{BB962C8B-B14F-4D97-AF65-F5344CB8AC3E}">
        <p14:creationId xmlns:p14="http://schemas.microsoft.com/office/powerpoint/2010/main" val="2238536122"/>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3" descr="Crayons colorés à l’intérieur d’un porte-crayon qui se trouve sur une table en bois">
            <a:extLst>
              <a:ext uri="{FF2B5EF4-FFF2-40B4-BE49-F238E27FC236}">
                <a16:creationId xmlns:a16="http://schemas.microsoft.com/office/drawing/2014/main" id="{CE3EB345-B62A-106A-5ED3-5D3E44CD6B86}"/>
              </a:ext>
            </a:extLst>
          </p:cNvPr>
          <p:cNvPicPr>
            <a:picLocks noChangeAspect="1"/>
          </p:cNvPicPr>
          <p:nvPr/>
        </p:nvPicPr>
        <p:blipFill>
          <a:blip r:embed="rId2"/>
          <a:srcRect t="15730"/>
          <a:stretch>
            <a:fillRect/>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DF15DF8A-891A-1965-E372-1BA1F3B945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507179" y="173179"/>
            <a:ext cx="6858002" cy="6511640"/>
          </a:xfrm>
          <a:prstGeom prst="rect">
            <a:avLst/>
          </a:prstGeom>
          <a:gradFill>
            <a:gsLst>
              <a:gs pos="0">
                <a:schemeClr val="bg1">
                  <a:alpha val="0"/>
                </a:schemeClr>
              </a:gs>
              <a:gs pos="46000">
                <a:schemeClr val="bg1">
                  <a:alpha val="33000"/>
                </a:schemeClr>
              </a:gs>
              <a:gs pos="26000">
                <a:schemeClr val="bg1">
                  <a:alpha val="20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re 1">
            <a:extLst>
              <a:ext uri="{FF2B5EF4-FFF2-40B4-BE49-F238E27FC236}">
                <a16:creationId xmlns:a16="http://schemas.microsoft.com/office/drawing/2014/main" id="{EE583ECF-33A4-630D-E3AC-84CE19FC6470}"/>
              </a:ext>
            </a:extLst>
          </p:cNvPr>
          <p:cNvSpPr>
            <a:spLocks noGrp="1"/>
          </p:cNvSpPr>
          <p:nvPr>
            <p:ph type="ctrTitle"/>
          </p:nvPr>
        </p:nvSpPr>
        <p:spPr>
          <a:xfrm>
            <a:off x="3073309" y="366764"/>
            <a:ext cx="6045381" cy="3845555"/>
          </a:xfrm>
        </p:spPr>
        <p:txBody>
          <a:bodyPr anchor="b">
            <a:noAutofit/>
          </a:bodyPr>
          <a:lstStyle/>
          <a:p>
            <a:pPr algn="l"/>
            <a:r>
              <a:rPr lang="fr-FR" sz="4400" dirty="0">
                <a:latin typeface="Arial" panose="020B0604020202020204" pitchFamily="34" charset="0"/>
                <a:cs typeface="Arial" panose="020B0604020202020204" pitchFamily="34" charset="0"/>
              </a:rPr>
              <a:t>Construire et concevoir la  proposition pédagogique du dossier RAEP : quelques invariants</a:t>
            </a:r>
          </a:p>
        </p:txBody>
      </p:sp>
      <p:sp>
        <p:nvSpPr>
          <p:cNvPr id="3" name="Sous-titre 2">
            <a:extLst>
              <a:ext uri="{FF2B5EF4-FFF2-40B4-BE49-F238E27FC236}">
                <a16:creationId xmlns:a16="http://schemas.microsoft.com/office/drawing/2014/main" id="{7BD70A9A-106D-FB57-9A56-2D6B7E853EFD}"/>
              </a:ext>
            </a:extLst>
          </p:cNvPr>
          <p:cNvSpPr>
            <a:spLocks noGrp="1"/>
          </p:cNvSpPr>
          <p:nvPr>
            <p:ph type="subTitle" idx="1"/>
          </p:nvPr>
        </p:nvSpPr>
        <p:spPr>
          <a:xfrm>
            <a:off x="8611437" y="5266207"/>
            <a:ext cx="2978192" cy="1064255"/>
          </a:xfrm>
        </p:spPr>
        <p:txBody>
          <a:bodyPr anchor="t">
            <a:normAutofit/>
          </a:bodyPr>
          <a:lstStyle/>
          <a:p>
            <a:pPr algn="l"/>
            <a:r>
              <a:rPr lang="fr-FR" sz="2200" b="1" dirty="0">
                <a:latin typeface="Arial" panose="020B0604020202020204" pitchFamily="34" charset="0"/>
                <a:cs typeface="Arial" panose="020B0604020202020204" pitchFamily="34" charset="0"/>
              </a:rPr>
              <a:t>Thierry Bouffechoux</a:t>
            </a:r>
          </a:p>
          <a:p>
            <a:pPr algn="l"/>
            <a:r>
              <a:rPr lang="fr-FR" sz="2200" b="1" dirty="0">
                <a:latin typeface="Arial" panose="020B0604020202020204" pitchFamily="34" charset="0"/>
                <a:cs typeface="Arial" panose="020B0604020202020204" pitchFamily="34" charset="0"/>
              </a:rPr>
              <a:t>ISFEC Normandie</a:t>
            </a:r>
          </a:p>
        </p:txBody>
      </p:sp>
    </p:spTree>
    <p:extLst>
      <p:ext uri="{BB962C8B-B14F-4D97-AF65-F5344CB8AC3E}">
        <p14:creationId xmlns:p14="http://schemas.microsoft.com/office/powerpoint/2010/main" val="315658321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A122C5C-398D-C076-963F-C79851AD9A6A}"/>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64A010B0-576D-26E8-0227-09A06CC688AB}"/>
              </a:ext>
            </a:extLst>
          </p:cNvPr>
          <p:cNvSpPr txBox="1"/>
          <p:nvPr/>
        </p:nvSpPr>
        <p:spPr>
          <a:xfrm>
            <a:off x="369116" y="385894"/>
            <a:ext cx="11585195" cy="5355312"/>
          </a:xfrm>
          <a:prstGeom prst="rect">
            <a:avLst/>
          </a:prstGeom>
          <a:solidFill>
            <a:schemeClr val="accent1">
              <a:lumMod val="20000"/>
              <a:lumOff val="80000"/>
            </a:schemeClr>
          </a:solidFill>
        </p:spPr>
        <p:txBody>
          <a:bodyPr wrap="square">
            <a:spAutoFit/>
          </a:bodyPr>
          <a:lstStyle/>
          <a:p>
            <a:pPr algn="ctr"/>
            <a:r>
              <a:rPr lang="fr-FR" b="1" dirty="0">
                <a:solidFill>
                  <a:srgbClr val="FF0000"/>
                </a:solidFill>
                <a:latin typeface="Arial" panose="020B0604020202020204" pitchFamily="34" charset="0"/>
                <a:cs typeface="Arial" panose="020B0604020202020204" pitchFamily="34" charset="0"/>
              </a:rPr>
              <a:t>Selon les disciplines…</a:t>
            </a:r>
          </a:p>
          <a:p>
            <a:r>
              <a:rPr lang="fr-FR" b="1" dirty="0">
                <a:solidFill>
                  <a:srgbClr val="FF0000"/>
                </a:solidFill>
                <a:latin typeface="Arial" panose="020B0604020202020204" pitchFamily="34" charset="0"/>
                <a:cs typeface="Arial" panose="020B0604020202020204" pitchFamily="34" charset="0"/>
              </a:rPr>
              <a:t>En H/G : </a:t>
            </a:r>
            <a:r>
              <a:rPr lang="fr-FR" dirty="0">
                <a:latin typeface="Arial" panose="020B0604020202020204" pitchFamily="34" charset="0"/>
                <a:cs typeface="Arial" panose="020B0604020202020204" pitchFamily="34" charset="0"/>
              </a:rPr>
              <a:t>le candidat conserve la liberté de présenter une séquence ou une séance. Toutefois, la présentation d’une séance est plus pertinente, cela permet au candidat de montrer comment il met ses compétences professionnelles au service des élèves.</a:t>
            </a:r>
          </a:p>
          <a:p>
            <a:r>
              <a:rPr lang="fr-FR" b="1" dirty="0">
                <a:solidFill>
                  <a:srgbClr val="FF0000"/>
                </a:solidFill>
                <a:latin typeface="Arial" panose="020B0604020202020204" pitchFamily="34" charset="0"/>
                <a:cs typeface="Arial" panose="020B0604020202020204" pitchFamily="34" charset="0"/>
              </a:rPr>
              <a:t>En Allemand : </a:t>
            </a:r>
            <a:r>
              <a:rPr lang="fr-FR" dirty="0">
                <a:latin typeface="Arial" panose="020B0604020202020204" pitchFamily="34" charset="0"/>
                <a:cs typeface="Arial" panose="020B0604020202020204" pitchFamily="34" charset="0"/>
              </a:rPr>
              <a:t>une séquence pédagogique, conçue et mise en œuvre par le candidat, qu’il décrit et analyse.</a:t>
            </a:r>
          </a:p>
          <a:p>
            <a:r>
              <a:rPr lang="fr-FR" b="1" dirty="0">
                <a:solidFill>
                  <a:srgbClr val="FF0000"/>
                </a:solidFill>
                <a:latin typeface="Arial" panose="020B0604020202020204" pitchFamily="34" charset="0"/>
                <a:cs typeface="Arial" panose="020B0604020202020204" pitchFamily="34" charset="0"/>
              </a:rPr>
              <a:t>En Anglais : </a:t>
            </a:r>
            <a:r>
              <a:rPr lang="fr-FR" dirty="0">
                <a:latin typeface="Arial" panose="020B0604020202020204" pitchFamily="34" charset="0"/>
                <a:cs typeface="Arial" panose="020B0604020202020204" pitchFamily="34" charset="0"/>
              </a:rPr>
              <a:t>décrire une séquence mise en œuvre avec une classe et de la développer dans sa </a:t>
            </a:r>
          </a:p>
          <a:p>
            <a:r>
              <a:rPr lang="fr-FR" dirty="0">
                <a:latin typeface="Arial" panose="020B0604020202020204" pitchFamily="34" charset="0"/>
                <a:cs typeface="Arial" panose="020B0604020202020204" pitchFamily="34" charset="0"/>
              </a:rPr>
              <a:t>globalité. La description d’une seule séance, voire deux, ne permettrait pas d’évaluer la cohérence du projet. Il est donc indispensable de présenter une séquence pédagogique complète.</a:t>
            </a:r>
          </a:p>
          <a:p>
            <a:r>
              <a:rPr lang="fr-FR" b="1" dirty="0">
                <a:solidFill>
                  <a:srgbClr val="FF0000"/>
                </a:solidFill>
                <a:latin typeface="Arial" panose="020B0604020202020204" pitchFamily="34" charset="0"/>
                <a:cs typeface="Arial" panose="020B0604020202020204" pitchFamily="34" charset="0"/>
              </a:rPr>
              <a:t>En Espagnol : </a:t>
            </a:r>
            <a:r>
              <a:rPr lang="fr-FR" dirty="0">
                <a:latin typeface="Arial" panose="020B0604020202020204" pitchFamily="34" charset="0"/>
                <a:cs typeface="Arial" panose="020B0604020202020204" pitchFamily="34" charset="0"/>
              </a:rPr>
              <a:t>séquence thématique liée à l’entrée culturelle du programme </a:t>
            </a:r>
          </a:p>
          <a:p>
            <a:r>
              <a:rPr lang="fr-FR" b="1" dirty="0">
                <a:solidFill>
                  <a:srgbClr val="FF0000"/>
                </a:solidFill>
                <a:latin typeface="Arial" panose="020B0604020202020204" pitchFamily="34" charset="0"/>
                <a:cs typeface="Arial" panose="020B0604020202020204" pitchFamily="34" charset="0"/>
              </a:rPr>
              <a:t>En Arts plastiques : </a:t>
            </a:r>
            <a:r>
              <a:rPr lang="fr-FR" dirty="0">
                <a:latin typeface="Arial" panose="020B0604020202020204" pitchFamily="34" charset="0"/>
                <a:cs typeface="Arial" panose="020B0604020202020204" pitchFamily="34" charset="0"/>
              </a:rPr>
              <a:t>une proposition pédagogique relative à une situation d'apprentissage dans une classe qu'il a eu en responsabilité. Choix d’une séquence d’enseignement expérimentée et vécue.</a:t>
            </a:r>
          </a:p>
          <a:p>
            <a:r>
              <a:rPr lang="fr-FR" b="1" dirty="0">
                <a:solidFill>
                  <a:srgbClr val="FF0000"/>
                </a:solidFill>
                <a:latin typeface="Arial" panose="020B0604020202020204" pitchFamily="34" charset="0"/>
                <a:cs typeface="Arial" panose="020B0604020202020204" pitchFamily="34" charset="0"/>
              </a:rPr>
              <a:t>En Maths :  </a:t>
            </a:r>
            <a:r>
              <a:rPr lang="fr-FR" dirty="0">
                <a:latin typeface="Arial" panose="020B0604020202020204" pitchFamily="34" charset="0"/>
                <a:cs typeface="Arial" panose="020B0604020202020204" pitchFamily="34" charset="0"/>
              </a:rPr>
              <a:t>le candidat décrit et analyse une réalisation pédagogique qu’il a expérimentée lors d’une séance.</a:t>
            </a:r>
          </a:p>
          <a:p>
            <a:r>
              <a:rPr lang="fr-FR" b="1" dirty="0">
                <a:solidFill>
                  <a:srgbClr val="FF0000"/>
                </a:solidFill>
                <a:latin typeface="Arial" panose="020B0604020202020204" pitchFamily="34" charset="0"/>
                <a:cs typeface="Arial" panose="020B0604020202020204" pitchFamily="34" charset="0"/>
              </a:rPr>
              <a:t>En P/C : </a:t>
            </a:r>
            <a:r>
              <a:rPr lang="fr-FR" dirty="0">
                <a:latin typeface="Arial" panose="020B0604020202020204" pitchFamily="34" charset="0"/>
                <a:cs typeface="Arial" panose="020B0604020202020204" pitchFamily="34" charset="0"/>
              </a:rPr>
              <a:t>Le jury recommande aux candidats de ne proposer qu’une seule activité afin d’être plus à même de la décrire, de la positionner dans son contexte d’enseignement et par la suite d’en proposer une analyse précise et approfondie</a:t>
            </a:r>
          </a:p>
          <a:p>
            <a:r>
              <a:rPr lang="fr-FR" b="1" dirty="0">
                <a:solidFill>
                  <a:srgbClr val="FF0000"/>
                </a:solidFill>
                <a:latin typeface="Arial" panose="020B0604020202020204" pitchFamily="34" charset="0"/>
                <a:cs typeface="Arial" panose="020B0604020202020204" pitchFamily="34" charset="0"/>
              </a:rPr>
              <a:t>En SES : </a:t>
            </a:r>
            <a:r>
              <a:rPr lang="fr-FR" dirty="0">
                <a:latin typeface="Arial" panose="020B0604020202020204" pitchFamily="34" charset="0"/>
                <a:cs typeface="Arial" panose="020B0604020202020204" pitchFamily="34" charset="0"/>
              </a:rPr>
              <a:t>présenter une séquence ou une séance de cours </a:t>
            </a:r>
          </a:p>
          <a:p>
            <a:r>
              <a:rPr lang="fr-FR" b="1" dirty="0">
                <a:solidFill>
                  <a:srgbClr val="FF0000"/>
                </a:solidFill>
                <a:latin typeface="Arial" panose="020B0604020202020204" pitchFamily="34" charset="0"/>
                <a:cs typeface="Arial" panose="020B0604020202020204" pitchFamily="34" charset="0"/>
              </a:rPr>
              <a:t>En SVT :  </a:t>
            </a:r>
            <a:r>
              <a:rPr lang="fr-FR" dirty="0">
                <a:latin typeface="Arial" panose="020B0604020202020204" pitchFamily="34" charset="0"/>
                <a:cs typeface="Arial" panose="020B0604020202020204" pitchFamily="34" charset="0"/>
              </a:rPr>
              <a:t>présenter et d’analyser conjointement une « réalisation pédagogique ». Cette dernière s’entend comme un ensemble d’actions mises en œuvre par le candidat, pour faire acquérir aux élèves certaines connaissances et compétences</a:t>
            </a:r>
          </a:p>
        </p:txBody>
      </p:sp>
    </p:spTree>
    <p:extLst>
      <p:ext uri="{BB962C8B-B14F-4D97-AF65-F5344CB8AC3E}">
        <p14:creationId xmlns:p14="http://schemas.microsoft.com/office/powerpoint/2010/main" val="128365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3D44782-C7EB-4927-4926-E3ED4BC30D75}"/>
              </a:ext>
            </a:extLst>
          </p:cNvPr>
          <p:cNvSpPr txBox="1"/>
          <p:nvPr/>
        </p:nvSpPr>
        <p:spPr>
          <a:xfrm>
            <a:off x="201336" y="360294"/>
            <a:ext cx="11652308" cy="5539978"/>
          </a:xfrm>
          <a:prstGeom prst="rect">
            <a:avLst/>
          </a:prstGeom>
          <a:solidFill>
            <a:schemeClr val="accent1">
              <a:lumMod val="20000"/>
              <a:lumOff val="80000"/>
            </a:schemeClr>
          </a:solidFill>
        </p:spPr>
        <p:txBody>
          <a:bodyPr wrap="square">
            <a:spAutoFit/>
          </a:bodyPr>
          <a:lstStyle/>
          <a:p>
            <a:pPr algn="just"/>
            <a:r>
              <a:rPr lang="fr-FR" sz="2400" b="1" dirty="0">
                <a:solidFill>
                  <a:srgbClr val="FF0000"/>
                </a:solidFill>
                <a:latin typeface="Arial" panose="020B0604020202020204" pitchFamily="34" charset="0"/>
                <a:cs typeface="Arial" panose="020B0604020202020204" pitchFamily="34" charset="0"/>
              </a:rPr>
              <a:t>En CAPET Eco-Gestion </a:t>
            </a:r>
            <a:r>
              <a:rPr lang="fr-FR" sz="2400" dirty="0">
                <a:latin typeface="Arial" panose="020B0604020202020204" pitchFamily="34" charset="0"/>
                <a:cs typeface="Arial" panose="020B0604020202020204" pitchFamily="34" charset="0"/>
              </a:rPr>
              <a:t>: choisir une activité en lien direct avec l’option du concours COGRH, choisir une activité réellement mise en œuvre (et non observée), En cas d’activité réalisée en dehors de l’option du concours : transposer l’activité.</a:t>
            </a:r>
          </a:p>
          <a:p>
            <a:pPr algn="just"/>
            <a:r>
              <a:rPr lang="fr-FR" sz="2400" b="1" dirty="0">
                <a:solidFill>
                  <a:srgbClr val="FF0000"/>
                </a:solidFill>
                <a:latin typeface="Arial" panose="020B0604020202020204" pitchFamily="34" charset="0"/>
                <a:cs typeface="Arial" panose="020B0604020202020204" pitchFamily="34" charset="0"/>
              </a:rPr>
              <a:t>En STMS </a:t>
            </a:r>
            <a:r>
              <a:rPr lang="fr-FR" sz="2400" dirty="0">
                <a:latin typeface="Arial" panose="020B0604020202020204" pitchFamily="34" charset="0"/>
                <a:cs typeface="Arial" panose="020B0604020202020204" pitchFamily="34" charset="0"/>
              </a:rPr>
              <a:t>: une construction pédagogique dans une classe de la filière concernée, portant sur une séquence, structurée en séances, située dans une progression pédagogique. Une des séances fera l’objet d’une présentation précise selon le niveau concerné.</a:t>
            </a:r>
          </a:p>
          <a:p>
            <a:pPr algn="just"/>
            <a:r>
              <a:rPr lang="fr-FR" sz="2400" b="1" dirty="0">
                <a:solidFill>
                  <a:srgbClr val="FF0000"/>
                </a:solidFill>
                <a:latin typeface="Arial" panose="020B0604020202020204" pitchFamily="34" charset="0"/>
                <a:cs typeface="Arial" panose="020B0604020202020204" pitchFamily="34" charset="0"/>
              </a:rPr>
              <a:t>En STI </a:t>
            </a:r>
            <a:r>
              <a:rPr lang="fr-FR" sz="2400" dirty="0">
                <a:latin typeface="Arial" panose="020B0604020202020204" pitchFamily="34" charset="0"/>
                <a:cs typeface="Arial" panose="020B0604020202020204" pitchFamily="34" charset="0"/>
              </a:rPr>
              <a:t>: développer une séquence pédagogique et en détailler une séance dans la discipline concernée.</a:t>
            </a:r>
          </a:p>
          <a:p>
            <a:pPr algn="just"/>
            <a:r>
              <a:rPr lang="fr-FR" sz="2400" dirty="0">
                <a:latin typeface="Arial" panose="020B0604020202020204" pitchFamily="34" charset="0"/>
                <a:cs typeface="Arial" panose="020B0604020202020204" pitchFamily="34" charset="0"/>
              </a:rPr>
              <a:t>En PLP Eco-gestion : choisir et de présenter une séquence personnelle de formation correctement dimensionnée pour mettre en valeur les compétences attendues.</a:t>
            </a:r>
          </a:p>
          <a:p>
            <a:pPr algn="just"/>
            <a:r>
              <a:rPr lang="fr-FR" sz="2400" b="1" dirty="0">
                <a:solidFill>
                  <a:srgbClr val="FF0000"/>
                </a:solidFill>
                <a:latin typeface="Arial" panose="020B0604020202020204" pitchFamily="34" charset="0"/>
                <a:cs typeface="Arial" panose="020B0604020202020204" pitchFamily="34" charset="0"/>
              </a:rPr>
              <a:t>En PLP Génie Civil : </a:t>
            </a:r>
            <a:r>
              <a:rPr lang="fr-FR" sz="2400" dirty="0">
                <a:latin typeface="Arial" panose="020B0604020202020204" pitchFamily="34" charset="0"/>
                <a:cs typeface="Arial" panose="020B0604020202020204" pitchFamily="34" charset="0"/>
              </a:rPr>
              <a:t>le candidat développe une activité pédagogique relevant de la spécialité du concours et à destination d’un public défini.</a:t>
            </a:r>
          </a:p>
          <a:p>
            <a:pPr algn="just"/>
            <a:r>
              <a:rPr lang="fr-FR" sz="2400" dirty="0">
                <a:latin typeface="Arial" panose="020B0604020202020204" pitchFamily="34" charset="0"/>
                <a:cs typeface="Arial" panose="020B0604020202020204" pitchFamily="34" charset="0"/>
              </a:rPr>
              <a:t>En PLP STMS : une réalisation pédagogique </a:t>
            </a:r>
          </a:p>
          <a:p>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8706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293BC-7BB0-1BA7-3428-96AC5571942E}"/>
            </a:ext>
          </a:extLst>
        </p:cNvPr>
        <p:cNvGrpSpPr/>
        <p:nvPr/>
      </p:nvGrpSpPr>
      <p:grpSpPr>
        <a:xfrm>
          <a:off x="0" y="0"/>
          <a:ext cx="0" cy="0"/>
          <a:chOff x="0" y="0"/>
          <a:chExt cx="0" cy="0"/>
        </a:xfrm>
      </p:grpSpPr>
      <p:pic>
        <p:nvPicPr>
          <p:cNvPr id="23" name="Picture 22" descr="Calendrier d’une table empilée en haut des blocs-notes">
            <a:extLst>
              <a:ext uri="{FF2B5EF4-FFF2-40B4-BE49-F238E27FC236}">
                <a16:creationId xmlns:a16="http://schemas.microsoft.com/office/drawing/2014/main" id="{69C22CD7-388E-F2CF-2F92-4B235A9D213F}"/>
              </a:ext>
            </a:extLst>
          </p:cNvPr>
          <p:cNvPicPr>
            <a:picLocks noChangeAspect="1"/>
          </p:cNvPicPr>
          <p:nvPr/>
        </p:nvPicPr>
        <p:blipFill>
          <a:blip r:embed="rId2"/>
          <a:srcRect t="15730"/>
          <a:stretch>
            <a:fillRect/>
          </a:stretch>
        </p:blipFill>
        <p:spPr>
          <a:xfrm>
            <a:off x="-276817" y="192946"/>
            <a:ext cx="12191980" cy="6858001"/>
          </a:xfrm>
          <a:prstGeom prst="rect">
            <a:avLst/>
          </a:prstGeom>
        </p:spPr>
      </p:pic>
      <p:sp>
        <p:nvSpPr>
          <p:cNvPr id="2" name="Titre 1">
            <a:extLst>
              <a:ext uri="{FF2B5EF4-FFF2-40B4-BE49-F238E27FC236}">
                <a16:creationId xmlns:a16="http://schemas.microsoft.com/office/drawing/2014/main" id="{FA6A80A4-68BC-7B41-6E88-05D447F39B66}"/>
              </a:ext>
            </a:extLst>
          </p:cNvPr>
          <p:cNvSpPr>
            <a:spLocks noGrp="1"/>
          </p:cNvSpPr>
          <p:nvPr>
            <p:ph type="title"/>
          </p:nvPr>
        </p:nvSpPr>
        <p:spPr>
          <a:xfrm>
            <a:off x="0" y="729842"/>
            <a:ext cx="4506064" cy="2960436"/>
          </a:xfrm>
        </p:spPr>
        <p:txBody>
          <a:bodyPr vert="horz" lIns="91440" tIns="45720" rIns="91440" bIns="45720" rtlCol="0" anchor="b">
            <a:noAutofit/>
          </a:bodyPr>
          <a:lstStyle/>
          <a:p>
            <a:r>
              <a:rPr lang="en-US" sz="4800" dirty="0">
                <a:solidFill>
                  <a:schemeClr val="bg1"/>
                </a:solidFill>
                <a:latin typeface="Arial" panose="020B0604020202020204" pitchFamily="34" charset="0"/>
                <a:cs typeface="Arial" panose="020B0604020202020204" pitchFamily="34" charset="0"/>
              </a:rPr>
              <a:t>3. Structurer, </a:t>
            </a:r>
            <a:r>
              <a:rPr lang="en-US" sz="4800" dirty="0" err="1">
                <a:solidFill>
                  <a:schemeClr val="bg1"/>
                </a:solidFill>
                <a:latin typeface="Arial" panose="020B0604020202020204" pitchFamily="34" charset="0"/>
                <a:cs typeface="Arial" panose="020B0604020202020204" pitchFamily="34" charset="0"/>
              </a:rPr>
              <a:t>organiser</a:t>
            </a:r>
            <a:r>
              <a:rPr lang="en-US" sz="4800" dirty="0">
                <a:solidFill>
                  <a:schemeClr val="bg1"/>
                </a:solidFill>
                <a:latin typeface="Arial" panose="020B0604020202020204" pitchFamily="34" charset="0"/>
                <a:cs typeface="Arial" panose="020B0604020202020204" pitchFamily="34" charset="0"/>
              </a:rPr>
              <a:t> </a:t>
            </a:r>
            <a:r>
              <a:rPr lang="en-US" sz="4800" dirty="0" err="1">
                <a:solidFill>
                  <a:schemeClr val="bg1"/>
                </a:solidFill>
                <a:latin typeface="Arial" panose="020B0604020202020204" pitchFamily="34" charset="0"/>
                <a:cs typeface="Arial" panose="020B0604020202020204" pitchFamily="34" charset="0"/>
              </a:rPr>
              <a:t>sa</a:t>
            </a:r>
            <a:r>
              <a:rPr lang="en-US" sz="4800" dirty="0">
                <a:solidFill>
                  <a:schemeClr val="bg1"/>
                </a:solidFill>
                <a:latin typeface="Arial" panose="020B0604020202020204" pitchFamily="34" charset="0"/>
                <a:cs typeface="Arial" panose="020B0604020202020204" pitchFamily="34" charset="0"/>
              </a:rPr>
              <a:t> proposition </a:t>
            </a:r>
            <a:r>
              <a:rPr lang="en-US" sz="4800" dirty="0" err="1">
                <a:solidFill>
                  <a:schemeClr val="bg1"/>
                </a:solidFill>
                <a:latin typeface="Arial" panose="020B0604020202020204" pitchFamily="34" charset="0"/>
                <a:cs typeface="Arial" panose="020B0604020202020204" pitchFamily="34" charset="0"/>
              </a:rPr>
              <a:t>pédagogique</a:t>
            </a:r>
            <a:endParaRPr lang="en-US" sz="48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2682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9D58B6D-1E02-582B-1A74-96046D800C76}"/>
              </a:ext>
            </a:extLst>
          </p:cNvPr>
          <p:cNvSpPr txBox="1"/>
          <p:nvPr/>
        </p:nvSpPr>
        <p:spPr>
          <a:xfrm>
            <a:off x="1241571" y="1048624"/>
            <a:ext cx="10184235" cy="3477875"/>
          </a:xfrm>
          <a:prstGeom prst="rect">
            <a:avLst/>
          </a:prstGeom>
          <a:solidFill>
            <a:schemeClr val="bg2">
              <a:lumMod val="90000"/>
            </a:schemeClr>
          </a:solidFill>
        </p:spPr>
        <p:txBody>
          <a:bodyPr wrap="square" rtlCol="0">
            <a:spAutoFit/>
          </a:bodyPr>
          <a:lstStyle/>
          <a:p>
            <a:pPr marL="285750" indent="-285750">
              <a:buFont typeface="Wingdings" panose="05000000000000000000" pitchFamily="2" charset="2"/>
              <a:buChar char="q"/>
            </a:pPr>
            <a:r>
              <a:rPr lang="fr-FR" sz="4400" dirty="0">
                <a:latin typeface="Arial" panose="020B0604020202020204" pitchFamily="34" charset="0"/>
                <a:cs typeface="Arial" panose="020B0604020202020204" pitchFamily="34" charset="0"/>
              </a:rPr>
              <a:t>Je contextualise</a:t>
            </a:r>
          </a:p>
          <a:p>
            <a:pPr marL="285750" indent="-285750">
              <a:buFont typeface="Wingdings" panose="05000000000000000000" pitchFamily="2" charset="2"/>
              <a:buChar char="q"/>
            </a:pPr>
            <a:r>
              <a:rPr lang="fr-FR" sz="4400" dirty="0">
                <a:latin typeface="Arial" panose="020B0604020202020204" pitchFamily="34" charset="0"/>
                <a:cs typeface="Arial" panose="020B0604020202020204" pitchFamily="34" charset="0"/>
              </a:rPr>
              <a:t>Je propose et je justifie didactiquement et pédagogiquement</a:t>
            </a:r>
          </a:p>
          <a:p>
            <a:pPr marL="285750" indent="-285750">
              <a:buFont typeface="Wingdings" panose="05000000000000000000" pitchFamily="2" charset="2"/>
              <a:buChar char="q"/>
            </a:pPr>
            <a:r>
              <a:rPr lang="fr-FR" sz="4400" dirty="0">
                <a:latin typeface="Arial" panose="020B0604020202020204" pitchFamily="34" charset="0"/>
                <a:cs typeface="Arial" panose="020B0604020202020204" pitchFamily="34" charset="0"/>
              </a:rPr>
              <a:t>J’analyse</a:t>
            </a:r>
          </a:p>
          <a:p>
            <a:pPr marL="285750" indent="-285750">
              <a:buFont typeface="Wingdings" panose="05000000000000000000" pitchFamily="2" charset="2"/>
              <a:buChar char="q"/>
            </a:pPr>
            <a:r>
              <a:rPr lang="fr-FR" sz="4400" dirty="0">
                <a:latin typeface="Arial" panose="020B0604020202020204" pitchFamily="34" charset="0"/>
                <a:cs typeface="Arial" panose="020B0604020202020204" pitchFamily="34" charset="0"/>
              </a:rPr>
              <a:t>Je dresse le bilan a posteriori</a:t>
            </a:r>
          </a:p>
        </p:txBody>
      </p:sp>
    </p:spTree>
    <p:extLst>
      <p:ext uri="{BB962C8B-B14F-4D97-AF65-F5344CB8AC3E}">
        <p14:creationId xmlns:p14="http://schemas.microsoft.com/office/powerpoint/2010/main" val="4220506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582CB833-A3F8-5B65-6630-1EF41318388F}"/>
              </a:ext>
            </a:extLst>
          </p:cNvPr>
          <p:cNvSpPr txBox="1"/>
          <p:nvPr/>
        </p:nvSpPr>
        <p:spPr>
          <a:xfrm>
            <a:off x="805344" y="385894"/>
            <a:ext cx="9907398" cy="5909310"/>
          </a:xfrm>
          <a:prstGeom prst="rect">
            <a:avLst/>
          </a:prstGeom>
          <a:solidFill>
            <a:schemeClr val="bg2">
              <a:lumMod val="90000"/>
            </a:schemeClr>
          </a:solidFill>
        </p:spPr>
        <p:txBody>
          <a:bodyPr wrap="square" rtlCol="0">
            <a:spAutoFit/>
          </a:bodyPr>
          <a:lstStyle/>
          <a:p>
            <a:pPr algn="ctr"/>
            <a:r>
              <a:rPr lang="fr-FR" sz="3600" b="1" dirty="0">
                <a:solidFill>
                  <a:srgbClr val="FF0000"/>
                </a:solidFill>
                <a:latin typeface="Arial" panose="020B0604020202020204" pitchFamily="34" charset="0"/>
                <a:cs typeface="Arial" panose="020B0604020202020204" pitchFamily="34" charset="0"/>
              </a:rPr>
              <a:t>Je contextualise…</a:t>
            </a:r>
          </a:p>
          <a:p>
            <a:endParaRPr lang="fr-FR" sz="36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r>
              <a:rPr lang="fr-FR" sz="3600" dirty="0">
                <a:latin typeface="Arial" panose="020B0604020202020204" pitchFamily="34" charset="0"/>
                <a:cs typeface="Arial" panose="020B0604020202020204" pitchFamily="34" charset="0"/>
              </a:rPr>
              <a:t> Le niveau de classe des élèves</a:t>
            </a:r>
          </a:p>
          <a:p>
            <a:pPr marL="285750" indent="-285750">
              <a:buFont typeface="Wingdings" panose="05000000000000000000" pitchFamily="2" charset="2"/>
              <a:buChar char="q"/>
            </a:pPr>
            <a:r>
              <a:rPr lang="fr-FR" sz="3600" dirty="0">
                <a:latin typeface="Arial" panose="020B0604020202020204" pitchFamily="34" charset="0"/>
                <a:cs typeface="Arial" panose="020B0604020202020204" pitchFamily="34" charset="0"/>
              </a:rPr>
              <a:t> Les performances observées des élèves</a:t>
            </a:r>
          </a:p>
          <a:p>
            <a:pPr marL="285750" indent="-285750">
              <a:buFont typeface="Wingdings" panose="05000000000000000000" pitchFamily="2" charset="2"/>
              <a:buChar char="q"/>
            </a:pPr>
            <a:r>
              <a:rPr lang="fr-FR" sz="3600" dirty="0">
                <a:latin typeface="Arial" panose="020B0604020202020204" pitchFamily="34" charset="0"/>
                <a:cs typeface="Arial" panose="020B0604020202020204" pitchFamily="34" charset="0"/>
              </a:rPr>
              <a:t> Les objectifs d’apprentissage</a:t>
            </a:r>
          </a:p>
          <a:p>
            <a:pPr marL="285750" indent="-285750">
              <a:buFont typeface="Wingdings" panose="05000000000000000000" pitchFamily="2" charset="2"/>
              <a:buChar char="q"/>
            </a:pPr>
            <a:r>
              <a:rPr lang="fr-FR" sz="3600" dirty="0">
                <a:latin typeface="Arial" panose="020B0604020202020204" pitchFamily="34" charset="0"/>
                <a:cs typeface="Arial" panose="020B0604020202020204" pitchFamily="34" charset="0"/>
              </a:rPr>
              <a:t> Les approches pédagogiques et didactiques </a:t>
            </a:r>
          </a:p>
          <a:p>
            <a:endParaRPr lang="fr-FR" sz="3600" dirty="0">
              <a:latin typeface="Arial" panose="020B0604020202020204" pitchFamily="34" charset="0"/>
              <a:cs typeface="Arial" panose="020B0604020202020204" pitchFamily="34" charset="0"/>
            </a:endParaRPr>
          </a:p>
          <a:p>
            <a:r>
              <a:rPr lang="fr-FR" sz="3600" dirty="0">
                <a:latin typeface="Arial" panose="020B0604020202020204" pitchFamily="34" charset="0"/>
                <a:cs typeface="Arial" panose="020B0604020202020204" pitchFamily="34" charset="0"/>
              </a:rPr>
              <a:t>…bref, tout ce qui motive le choix de la réalisation</a:t>
            </a:r>
          </a:p>
          <a:p>
            <a:endParaRPr lang="fr-FR" sz="3600" dirty="0">
              <a:latin typeface="Arial" panose="020B060402020202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6525816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E677AD69-0246-7B57-8B6C-99380328F16A}"/>
              </a:ext>
            </a:extLst>
          </p:cNvPr>
          <p:cNvSpPr txBox="1"/>
          <p:nvPr/>
        </p:nvSpPr>
        <p:spPr>
          <a:xfrm>
            <a:off x="855677" y="226503"/>
            <a:ext cx="10645629" cy="6124754"/>
          </a:xfrm>
          <a:prstGeom prst="rect">
            <a:avLst/>
          </a:prstGeom>
          <a:solidFill>
            <a:schemeClr val="bg2">
              <a:lumMod val="90000"/>
            </a:schemeClr>
          </a:solidFill>
        </p:spPr>
        <p:txBody>
          <a:bodyPr wrap="square" rtlCol="0">
            <a:spAutoFit/>
          </a:bodyPr>
          <a:lstStyle/>
          <a:p>
            <a:pPr algn="ctr"/>
            <a:r>
              <a:rPr lang="fr-FR" sz="2800" b="1" dirty="0">
                <a:solidFill>
                  <a:srgbClr val="FF0000"/>
                </a:solidFill>
                <a:latin typeface="Arial" panose="020B0604020202020204" pitchFamily="34" charset="0"/>
                <a:cs typeface="Arial" panose="020B0604020202020204" pitchFamily="34" charset="0"/>
              </a:rPr>
              <a:t>Je propose et je justifie…</a:t>
            </a:r>
          </a:p>
          <a:p>
            <a:endParaRPr lang="fr-FR" sz="28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r>
              <a:rPr lang="fr-FR" sz="2800" dirty="0">
                <a:latin typeface="Arial" panose="020B0604020202020204" pitchFamily="34" charset="0"/>
                <a:cs typeface="Arial" panose="020B0604020202020204" pitchFamily="34" charset="0"/>
              </a:rPr>
              <a:t>La planification préalable d'une séquence ou séance d'enseignement avant sa mise </a:t>
            </a:r>
          </a:p>
          <a:p>
            <a:r>
              <a:rPr lang="fr-FR" sz="2800" dirty="0">
                <a:latin typeface="Arial" panose="020B0604020202020204" pitchFamily="34" charset="0"/>
                <a:cs typeface="Arial" panose="020B0604020202020204" pitchFamily="34" charset="0"/>
              </a:rPr>
              <a:t>en œuvre effective.</a:t>
            </a:r>
          </a:p>
          <a:p>
            <a:pPr marL="285750" indent="-285750">
              <a:buFont typeface="Wingdings" panose="05000000000000000000" pitchFamily="2" charset="2"/>
              <a:buChar char="q"/>
            </a:pPr>
            <a:r>
              <a:rPr lang="fr-FR" sz="2800" dirty="0">
                <a:latin typeface="Arial" panose="020B0604020202020204" pitchFamily="34" charset="0"/>
                <a:cs typeface="Arial" panose="020B0604020202020204" pitchFamily="34" charset="0"/>
              </a:rPr>
              <a:t>Les enjeux du choix pour les élèves</a:t>
            </a:r>
          </a:p>
          <a:p>
            <a:pPr marL="285750" indent="-285750">
              <a:buFont typeface="Wingdings" panose="05000000000000000000" pitchFamily="2" charset="2"/>
              <a:buChar char="q"/>
            </a:pPr>
            <a:r>
              <a:rPr lang="fr-FR" sz="2800" dirty="0">
                <a:latin typeface="Arial" panose="020B0604020202020204" pitchFamily="34" charset="0"/>
                <a:cs typeface="Arial" panose="020B0604020202020204" pitchFamily="34" charset="0"/>
              </a:rPr>
              <a:t>Expliciter les objectifs visés</a:t>
            </a:r>
          </a:p>
          <a:p>
            <a:pPr marL="285750" indent="-285750">
              <a:buFont typeface="Wingdings" panose="05000000000000000000" pitchFamily="2" charset="2"/>
              <a:buChar char="q"/>
            </a:pPr>
            <a:r>
              <a:rPr lang="fr-FR" sz="2800" dirty="0">
                <a:latin typeface="Arial" panose="020B0604020202020204" pitchFamily="34" charset="0"/>
                <a:cs typeface="Arial" panose="020B0604020202020204" pitchFamily="34" charset="0"/>
              </a:rPr>
              <a:t>Citer de manière concise quelques prérequis essentiels </a:t>
            </a:r>
          </a:p>
          <a:p>
            <a:pPr marL="285750" indent="-285750">
              <a:buFont typeface="Wingdings" panose="05000000000000000000" pitchFamily="2" charset="2"/>
              <a:buChar char="q"/>
            </a:pPr>
            <a:r>
              <a:rPr lang="fr-FR" sz="2800" dirty="0">
                <a:latin typeface="Arial" panose="020B0604020202020204" pitchFamily="34" charset="0"/>
                <a:cs typeface="Arial" panose="020B0604020202020204" pitchFamily="34" charset="0"/>
              </a:rPr>
              <a:t>Mettre en lumière la réflexion menée pendant la phase de préparation</a:t>
            </a:r>
          </a:p>
          <a:p>
            <a:pPr marL="285750" indent="-285750">
              <a:buFont typeface="Wingdings" panose="05000000000000000000" pitchFamily="2" charset="2"/>
              <a:buChar char="q"/>
            </a:pPr>
            <a:r>
              <a:rPr lang="fr-FR" sz="2800" dirty="0">
                <a:latin typeface="Arial" panose="020B0604020202020204" pitchFamily="34" charset="0"/>
                <a:cs typeface="Arial" panose="020B0604020202020204" pitchFamily="34" charset="0"/>
              </a:rPr>
              <a:t>Dérouler de manière détaillée en faisant référence aux théories (auteurs, …) en sciences de l’éducation</a:t>
            </a:r>
          </a:p>
          <a:p>
            <a:pPr marL="457200" indent="-457200">
              <a:buFont typeface="Wingdings" panose="05000000000000000000" pitchFamily="2" charset="2"/>
              <a:buChar char="q"/>
            </a:pPr>
            <a:r>
              <a:rPr lang="fr-FR" sz="2800" dirty="0">
                <a:latin typeface="Arial" panose="020B0604020202020204" pitchFamily="34" charset="0"/>
                <a:cs typeface="Arial" panose="020B0604020202020204" pitchFamily="34" charset="0"/>
              </a:rPr>
              <a:t>Anticiper les difficultés auxquelles seront confrontés les élèves et les éléments qui leur permettront de les surmonter</a:t>
            </a:r>
          </a:p>
        </p:txBody>
      </p:sp>
    </p:spTree>
    <p:extLst>
      <p:ext uri="{BB962C8B-B14F-4D97-AF65-F5344CB8AC3E}">
        <p14:creationId xmlns:p14="http://schemas.microsoft.com/office/powerpoint/2010/main" val="4539236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BBC22089-494D-23D7-1870-25067A03B56B}"/>
              </a:ext>
            </a:extLst>
          </p:cNvPr>
          <p:cNvSpPr txBox="1"/>
          <p:nvPr/>
        </p:nvSpPr>
        <p:spPr>
          <a:xfrm>
            <a:off x="528506" y="159391"/>
            <a:ext cx="11476140" cy="6247864"/>
          </a:xfrm>
          <a:prstGeom prst="rect">
            <a:avLst/>
          </a:prstGeom>
          <a:solidFill>
            <a:schemeClr val="bg2">
              <a:lumMod val="90000"/>
            </a:schemeClr>
          </a:solidFill>
        </p:spPr>
        <p:txBody>
          <a:bodyPr wrap="square" rtlCol="0">
            <a:spAutoFit/>
          </a:bodyPr>
          <a:lstStyle/>
          <a:p>
            <a:pPr algn="ctr"/>
            <a:r>
              <a:rPr lang="fr-FR" sz="2000" b="1" dirty="0">
                <a:solidFill>
                  <a:srgbClr val="FF0000"/>
                </a:solidFill>
                <a:latin typeface="Arial" panose="020B0604020202020204" pitchFamily="34" charset="0"/>
                <a:cs typeface="Arial" panose="020B0604020202020204" pitchFamily="34" charset="0"/>
              </a:rPr>
              <a:t>J’analyse…</a:t>
            </a:r>
          </a:p>
          <a:p>
            <a:endParaRPr lang="fr-FR"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r>
              <a:rPr lang="fr-FR" sz="2000" dirty="0">
                <a:latin typeface="Arial" panose="020B0604020202020204" pitchFamily="34" charset="0"/>
                <a:cs typeface="Arial" panose="020B0604020202020204" pitchFamily="34" charset="0"/>
              </a:rPr>
              <a:t>Examen des choix pédagogiques et didactiques, ainsi que leur impact sur les élèves ;  </a:t>
            </a:r>
          </a:p>
          <a:p>
            <a:pPr marL="285750" indent="-285750">
              <a:buFont typeface="Wingdings" panose="05000000000000000000" pitchFamily="2" charset="2"/>
              <a:buChar char="q"/>
            </a:pPr>
            <a:r>
              <a:rPr lang="fr-FR" sz="2000" dirty="0">
                <a:latin typeface="Arial" panose="020B0604020202020204" pitchFamily="34" charset="0"/>
                <a:cs typeface="Arial" panose="020B0604020202020204" pitchFamily="34" charset="0"/>
              </a:rPr>
              <a:t>Une attention particulière doit être portée à la différenciation mise en œuvre, en expliquant comment elle a été appliquée et quels en ont été les effets ;</a:t>
            </a:r>
          </a:p>
          <a:p>
            <a:pPr marL="285750" indent="-285750">
              <a:buFont typeface="Wingdings" panose="05000000000000000000" pitchFamily="2" charset="2"/>
              <a:buChar char="q"/>
            </a:pPr>
            <a:r>
              <a:rPr lang="fr-FR" sz="2000" dirty="0">
                <a:latin typeface="Arial" panose="020B0604020202020204" pitchFamily="34" charset="0"/>
                <a:cs typeface="Arial" panose="020B0604020202020204" pitchFamily="34" charset="0"/>
              </a:rPr>
              <a:t>Proposer des pistes de différentiation pour répondre à la diversité des élèves ;</a:t>
            </a:r>
          </a:p>
          <a:p>
            <a:pPr marL="285750" indent="-285750">
              <a:buFont typeface="Wingdings" panose="05000000000000000000" pitchFamily="2" charset="2"/>
              <a:buChar char="q"/>
            </a:pPr>
            <a:r>
              <a:rPr lang="fr-FR" sz="2000" dirty="0">
                <a:latin typeface="Arial" panose="020B0604020202020204" pitchFamily="34" charset="0"/>
                <a:cs typeface="Arial" panose="020B0604020202020204" pitchFamily="34" charset="0"/>
              </a:rPr>
              <a:t>Certains aspects quantitatifs tels que les taux de réussite ou d’échecs ;</a:t>
            </a:r>
          </a:p>
          <a:p>
            <a:pPr marL="285750" indent="-285750">
              <a:buFont typeface="Wingdings" panose="05000000000000000000" pitchFamily="2" charset="2"/>
              <a:buChar char="q"/>
            </a:pPr>
            <a:r>
              <a:rPr lang="fr-FR" sz="2000" dirty="0">
                <a:latin typeface="Arial" panose="020B0604020202020204" pitchFamily="34" charset="0"/>
                <a:cs typeface="Arial" panose="020B0604020202020204" pitchFamily="34" charset="0"/>
              </a:rPr>
              <a:t>Prendre en compte des éléments qualitatifs, comme les retours des élèves et les observations effectuées pendant la séance ;</a:t>
            </a:r>
          </a:p>
          <a:p>
            <a:pPr marL="285750" indent="-285750">
              <a:buFont typeface="Wingdings" panose="05000000000000000000" pitchFamily="2" charset="2"/>
              <a:buChar char="q"/>
            </a:pPr>
            <a:r>
              <a:rPr lang="fr-FR" sz="2000" dirty="0">
                <a:latin typeface="Arial" panose="020B0604020202020204" pitchFamily="34" charset="0"/>
                <a:cs typeface="Arial" panose="020B0604020202020204" pitchFamily="34" charset="0"/>
              </a:rPr>
              <a:t>Apprécier le degré d’atteinte des objectifs visés ; </a:t>
            </a:r>
          </a:p>
          <a:p>
            <a:pPr marL="285750" indent="-285750">
              <a:buFont typeface="Wingdings" panose="05000000000000000000" pitchFamily="2" charset="2"/>
              <a:buChar char="q"/>
            </a:pPr>
            <a:r>
              <a:rPr lang="fr-FR" sz="2000" dirty="0">
                <a:latin typeface="Arial" panose="020B0604020202020204" pitchFamily="34" charset="0"/>
                <a:cs typeface="Arial" panose="020B0604020202020204" pitchFamily="34" charset="0"/>
              </a:rPr>
              <a:t>Observer l'engagement des élèves pendant la séance, en examinant leur participation, leur </a:t>
            </a:r>
          </a:p>
          <a:p>
            <a:r>
              <a:rPr lang="fr-FR" sz="2000" dirty="0">
                <a:latin typeface="Arial" panose="020B0604020202020204" pitchFamily="34" charset="0"/>
                <a:cs typeface="Arial" panose="020B0604020202020204" pitchFamily="34" charset="0"/>
              </a:rPr>
              <a:t>     niveau d'intérêt et leur compréhension ; </a:t>
            </a:r>
          </a:p>
          <a:p>
            <a:pPr marL="285750" indent="-285750">
              <a:buFont typeface="Wingdings" panose="05000000000000000000" pitchFamily="2" charset="2"/>
              <a:buChar char="q"/>
            </a:pPr>
            <a:r>
              <a:rPr lang="fr-FR" sz="2000" dirty="0">
                <a:latin typeface="Arial" panose="020B0604020202020204" pitchFamily="34" charset="0"/>
                <a:cs typeface="Arial" panose="020B0604020202020204" pitchFamily="34" charset="0"/>
              </a:rPr>
              <a:t>Estimer l'efficacité des stratégies pédagogiques utilisées pendant la séance, en identifiant celles qui ont été les plus efficaces pour favoriser l'apprentissage des élèves ; </a:t>
            </a:r>
          </a:p>
          <a:p>
            <a:pPr marL="285750" indent="-285750">
              <a:buFont typeface="Wingdings" panose="05000000000000000000" pitchFamily="2" charset="2"/>
              <a:buChar char="q"/>
            </a:pPr>
            <a:r>
              <a:rPr lang="fr-FR" sz="2000" dirty="0">
                <a:latin typeface="Arial" panose="020B0604020202020204" pitchFamily="34" charset="0"/>
                <a:cs typeface="Arial" panose="020B0604020202020204" pitchFamily="34" charset="0"/>
              </a:rPr>
              <a:t>Analyser les interactions en classe, entre l'enseignant et les élèves, entre les élèves eux-mêmes, et évaluer comment ces interactions ont contribué à l'apprentissage ; </a:t>
            </a:r>
          </a:p>
          <a:p>
            <a:pPr marL="285750" indent="-285750">
              <a:buFont typeface="Wingdings" panose="05000000000000000000" pitchFamily="2" charset="2"/>
              <a:buChar char="q"/>
            </a:pPr>
            <a:r>
              <a:rPr lang="fr-FR" sz="2000" dirty="0">
                <a:latin typeface="Arial" panose="020B0604020202020204" pitchFamily="34" charset="0"/>
                <a:cs typeface="Arial" panose="020B0604020202020204" pitchFamily="34" charset="0"/>
              </a:rPr>
              <a:t>Examiner les apports de l’enseignant, des élèves s’il s’agit de travaux de groupes, identifier les ajustements nécessaires ;  </a:t>
            </a:r>
          </a:p>
          <a:p>
            <a:pPr marL="285750" indent="-285750">
              <a:buFont typeface="Wingdings" panose="05000000000000000000" pitchFamily="2" charset="2"/>
              <a:buChar char="q"/>
            </a:pPr>
            <a:r>
              <a:rPr lang="fr-FR" sz="2000" dirty="0">
                <a:latin typeface="Arial" panose="020B0604020202020204" pitchFamily="34" charset="0"/>
                <a:cs typeface="Arial" panose="020B0604020202020204" pitchFamily="34" charset="0"/>
              </a:rPr>
              <a:t>Evaluer les apports des ressources utilisées que ce soient des documents et des outils numériques.</a:t>
            </a:r>
          </a:p>
        </p:txBody>
      </p:sp>
    </p:spTree>
    <p:extLst>
      <p:ext uri="{BB962C8B-B14F-4D97-AF65-F5344CB8AC3E}">
        <p14:creationId xmlns:p14="http://schemas.microsoft.com/office/powerpoint/2010/main" val="628025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D790F62E-15D0-268D-258E-6B872904791A}"/>
              </a:ext>
            </a:extLst>
          </p:cNvPr>
          <p:cNvSpPr txBox="1"/>
          <p:nvPr/>
        </p:nvSpPr>
        <p:spPr>
          <a:xfrm>
            <a:off x="763398" y="780176"/>
            <a:ext cx="10612074" cy="5386090"/>
          </a:xfrm>
          <a:prstGeom prst="rect">
            <a:avLst/>
          </a:prstGeom>
          <a:solidFill>
            <a:schemeClr val="bg2">
              <a:lumMod val="90000"/>
            </a:schemeClr>
          </a:solidFill>
        </p:spPr>
        <p:txBody>
          <a:bodyPr wrap="square" rtlCol="0">
            <a:spAutoFit/>
          </a:bodyPr>
          <a:lstStyle/>
          <a:p>
            <a:r>
              <a:rPr lang="fr-FR" sz="2800" b="1" dirty="0">
                <a:solidFill>
                  <a:srgbClr val="FF0000"/>
                </a:solidFill>
                <a:latin typeface="Arial" panose="020B0604020202020204" pitchFamily="34" charset="0"/>
                <a:cs typeface="Arial" panose="020B0604020202020204" pitchFamily="34" charset="0"/>
              </a:rPr>
              <a:t>Je dresse le bilan a posteriori et je propose des remédiations…</a:t>
            </a:r>
          </a:p>
          <a:p>
            <a:endParaRPr lang="fr-FR" sz="28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r>
              <a:rPr lang="fr-FR" sz="2800" dirty="0">
                <a:latin typeface="Arial" panose="020B0604020202020204" pitchFamily="34" charset="0"/>
                <a:cs typeface="Arial" panose="020B0604020202020204" pitchFamily="34" charset="0"/>
              </a:rPr>
              <a:t>Les réussites des élèves</a:t>
            </a:r>
          </a:p>
          <a:p>
            <a:pPr marL="285750" indent="-285750">
              <a:buFont typeface="Wingdings" panose="05000000000000000000" pitchFamily="2" charset="2"/>
              <a:buChar char="q"/>
            </a:pPr>
            <a:r>
              <a:rPr lang="fr-FR" sz="2800" dirty="0">
                <a:latin typeface="Arial" panose="020B0604020202020204" pitchFamily="34" charset="0"/>
                <a:cs typeface="Arial" panose="020B0604020202020204" pitchFamily="34" charset="0"/>
              </a:rPr>
              <a:t>Les objectifs que j’ai atteints</a:t>
            </a:r>
          </a:p>
          <a:p>
            <a:pPr marL="285750" indent="-285750">
              <a:buFont typeface="Wingdings" panose="05000000000000000000" pitchFamily="2" charset="2"/>
              <a:buChar char="q"/>
            </a:pPr>
            <a:r>
              <a:rPr lang="fr-FR" sz="2800" dirty="0">
                <a:latin typeface="Arial" panose="020B0604020202020204" pitchFamily="34" charset="0"/>
                <a:cs typeface="Arial" panose="020B0604020202020204" pitchFamily="34" charset="0"/>
              </a:rPr>
              <a:t>Les difficultés rencontrées par les élèves</a:t>
            </a:r>
          </a:p>
          <a:p>
            <a:pPr marL="285750" indent="-285750">
              <a:buFont typeface="Wingdings" panose="05000000000000000000" pitchFamily="2" charset="2"/>
              <a:buChar char="q"/>
            </a:pPr>
            <a:r>
              <a:rPr lang="fr-FR" sz="2800" dirty="0">
                <a:latin typeface="Arial" panose="020B0604020202020204" pitchFamily="34" charset="0"/>
                <a:cs typeface="Arial" panose="020B0604020202020204" pitchFamily="34" charset="0"/>
              </a:rPr>
              <a:t>Les difficultés que j’ai rencontrées </a:t>
            </a:r>
          </a:p>
          <a:p>
            <a:pPr marL="285750" indent="-285750">
              <a:buFont typeface="Wingdings" panose="05000000000000000000" pitchFamily="2" charset="2"/>
              <a:buChar char="q"/>
            </a:pPr>
            <a:r>
              <a:rPr lang="fr-FR" sz="2800" dirty="0">
                <a:latin typeface="Arial" panose="020B0604020202020204" pitchFamily="34" charset="0"/>
                <a:cs typeface="Arial" panose="020B0604020202020204" pitchFamily="34" charset="0"/>
              </a:rPr>
              <a:t>Les pistes pédagogiques envisagées pour que les élèves surmontent leurs difficultés</a:t>
            </a:r>
          </a:p>
          <a:p>
            <a:pPr marL="285750" indent="-285750">
              <a:buFont typeface="Wingdings" panose="05000000000000000000" pitchFamily="2" charset="2"/>
              <a:buChar char="q"/>
            </a:pPr>
            <a:r>
              <a:rPr lang="fr-FR" sz="2800" dirty="0">
                <a:latin typeface="Arial" panose="020B0604020202020204" pitchFamily="34" charset="0"/>
                <a:cs typeface="Arial" panose="020B0604020202020204" pitchFamily="34" charset="0"/>
              </a:rPr>
              <a:t>Les pistes didactiques envisagées pour que les élèves surmontent leurs difficultés</a:t>
            </a:r>
          </a:p>
          <a:p>
            <a:pPr marL="285750" indent="-285750">
              <a:buFont typeface="Wingdings" panose="05000000000000000000" pitchFamily="2" charset="2"/>
              <a:buChar char="q"/>
            </a:pPr>
            <a:endParaRPr lang="fr-FR" dirty="0"/>
          </a:p>
          <a:p>
            <a:pPr marL="285750" indent="-285750">
              <a:buFont typeface="Wingdings" panose="05000000000000000000" pitchFamily="2" charset="2"/>
              <a:buChar char="q"/>
            </a:pPr>
            <a:endParaRPr lang="fr-FR" dirty="0"/>
          </a:p>
        </p:txBody>
      </p:sp>
    </p:spTree>
    <p:extLst>
      <p:ext uri="{BB962C8B-B14F-4D97-AF65-F5344CB8AC3E}">
        <p14:creationId xmlns:p14="http://schemas.microsoft.com/office/powerpoint/2010/main" val="21160578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F447467-474F-7A46-9B55-A89C6B0DA1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Des mains se tenant par les poignets et qui sont liées pour former un cercle">
            <a:extLst>
              <a:ext uri="{FF2B5EF4-FFF2-40B4-BE49-F238E27FC236}">
                <a16:creationId xmlns:a16="http://schemas.microsoft.com/office/drawing/2014/main" id="{4B4AB1AB-635F-C18D-D5DA-4328048866AB}"/>
              </a:ext>
            </a:extLst>
          </p:cNvPr>
          <p:cNvPicPr>
            <a:picLocks noChangeAspect="1"/>
          </p:cNvPicPr>
          <p:nvPr/>
        </p:nvPicPr>
        <p:blipFill>
          <a:blip r:embed="rId2"/>
          <a:srcRect b="15730"/>
          <a:stretch>
            <a:fillRect/>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A9CCD9CD-49AE-3D3E-923B-81ECD3FBF7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581985" y="-752015"/>
            <a:ext cx="6858000" cy="8362030"/>
          </a:xfrm>
          <a:prstGeom prst="rect">
            <a:avLst/>
          </a:prstGeom>
          <a:gradFill>
            <a:gsLst>
              <a:gs pos="0">
                <a:srgbClr val="000000">
                  <a:alpha val="0"/>
                </a:srgbClr>
              </a:gs>
              <a:gs pos="55000">
                <a:srgbClr val="000000">
                  <a:alpha val="50000"/>
                </a:srgbClr>
              </a:gs>
              <a:gs pos="100000">
                <a:srgbClr val="000000">
                  <a:alpha val="6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ZoneTexte 1">
            <a:extLst>
              <a:ext uri="{FF2B5EF4-FFF2-40B4-BE49-F238E27FC236}">
                <a16:creationId xmlns:a16="http://schemas.microsoft.com/office/drawing/2014/main" id="{F2FA3A5E-9780-6801-E5AC-83D027B8A432}"/>
              </a:ext>
            </a:extLst>
          </p:cNvPr>
          <p:cNvSpPr txBox="1"/>
          <p:nvPr/>
        </p:nvSpPr>
        <p:spPr>
          <a:xfrm>
            <a:off x="3272638" y="2044691"/>
            <a:ext cx="4738347" cy="1986802"/>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3400" b="1" dirty="0">
                <a:solidFill>
                  <a:srgbClr val="FFFFFF"/>
                </a:solidFill>
                <a:latin typeface="+mj-lt"/>
                <a:ea typeface="+mj-ea"/>
                <a:cs typeface="+mj-cs"/>
              </a:rPr>
              <a:t>Merci de </a:t>
            </a:r>
            <a:r>
              <a:rPr lang="en-US" sz="3400" b="1" dirty="0" err="1">
                <a:solidFill>
                  <a:srgbClr val="FFFFFF"/>
                </a:solidFill>
                <a:latin typeface="+mj-lt"/>
                <a:ea typeface="+mj-ea"/>
                <a:cs typeface="+mj-cs"/>
              </a:rPr>
              <a:t>votre</a:t>
            </a:r>
            <a:r>
              <a:rPr lang="en-US" sz="3400" b="1" dirty="0">
                <a:solidFill>
                  <a:srgbClr val="FFFFFF"/>
                </a:solidFill>
                <a:latin typeface="+mj-lt"/>
                <a:ea typeface="+mj-ea"/>
                <a:cs typeface="+mj-cs"/>
              </a:rPr>
              <a:t> attention, de </a:t>
            </a:r>
            <a:r>
              <a:rPr lang="en-US" sz="3400" b="1" dirty="0" err="1">
                <a:solidFill>
                  <a:srgbClr val="FFFFFF"/>
                </a:solidFill>
                <a:latin typeface="+mj-lt"/>
                <a:ea typeface="+mj-ea"/>
                <a:cs typeface="+mj-cs"/>
              </a:rPr>
              <a:t>votre</a:t>
            </a:r>
            <a:r>
              <a:rPr lang="en-US" sz="3400" b="1" dirty="0">
                <a:solidFill>
                  <a:srgbClr val="FFFFFF"/>
                </a:solidFill>
                <a:latin typeface="+mj-lt"/>
                <a:ea typeface="+mj-ea"/>
                <a:cs typeface="+mj-cs"/>
              </a:rPr>
              <a:t> participation et bon courage à </a:t>
            </a:r>
            <a:r>
              <a:rPr lang="en-US" sz="3400" b="1" dirty="0" err="1">
                <a:solidFill>
                  <a:srgbClr val="FFFFFF"/>
                </a:solidFill>
                <a:latin typeface="+mj-lt"/>
                <a:ea typeface="+mj-ea"/>
                <a:cs typeface="+mj-cs"/>
              </a:rPr>
              <a:t>vous</a:t>
            </a:r>
            <a:endParaRPr lang="en-US" sz="3400" b="1" dirty="0">
              <a:solidFill>
                <a:srgbClr val="FFFFFF"/>
              </a:solidFill>
              <a:latin typeface="+mj-lt"/>
              <a:ea typeface="+mj-ea"/>
              <a:cs typeface="+mj-cs"/>
            </a:endParaRPr>
          </a:p>
        </p:txBody>
      </p:sp>
    </p:spTree>
    <p:extLst>
      <p:ext uri="{BB962C8B-B14F-4D97-AF65-F5344CB8AC3E}">
        <p14:creationId xmlns:p14="http://schemas.microsoft.com/office/powerpoint/2010/main" val="8080042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310135D4-D3A1-4556-B91B-4A12069D4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descr="Calendrier d’une table empilée en haut des blocs-notes">
            <a:extLst>
              <a:ext uri="{FF2B5EF4-FFF2-40B4-BE49-F238E27FC236}">
                <a16:creationId xmlns:a16="http://schemas.microsoft.com/office/drawing/2014/main" id="{B348697A-A87B-1E8C-DDDF-B15A9A318CFC}"/>
              </a:ext>
            </a:extLst>
          </p:cNvPr>
          <p:cNvPicPr>
            <a:picLocks noChangeAspect="1"/>
          </p:cNvPicPr>
          <p:nvPr/>
        </p:nvPicPr>
        <p:blipFill>
          <a:blip r:embed="rId2"/>
          <a:srcRect t="15730"/>
          <a:stretch>
            <a:fillRect/>
          </a:stretch>
        </p:blipFill>
        <p:spPr>
          <a:xfrm>
            <a:off x="20" y="-1"/>
            <a:ext cx="12191980" cy="6858001"/>
          </a:xfrm>
          <a:prstGeom prst="rect">
            <a:avLst/>
          </a:prstGeom>
        </p:spPr>
      </p:pic>
      <p:sp>
        <p:nvSpPr>
          <p:cNvPr id="29" name="Rectangle 28">
            <a:extLst>
              <a:ext uri="{FF2B5EF4-FFF2-40B4-BE49-F238E27FC236}">
                <a16:creationId xmlns:a16="http://schemas.microsoft.com/office/drawing/2014/main" id="{A9CCD9CD-49AE-3D3E-923B-81ECD3FBF7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2015" y="-752015"/>
            <a:ext cx="6858000" cy="8362030"/>
          </a:xfrm>
          <a:prstGeom prst="rect">
            <a:avLst/>
          </a:prstGeom>
          <a:gradFill>
            <a:gsLst>
              <a:gs pos="0">
                <a:srgbClr val="000000">
                  <a:alpha val="0"/>
                </a:srgbClr>
              </a:gs>
              <a:gs pos="55000">
                <a:srgbClr val="000000">
                  <a:alpha val="50000"/>
                </a:srgbClr>
              </a:gs>
              <a:gs pos="100000">
                <a:srgbClr val="000000">
                  <a:alpha val="6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A379F016-D9A2-AFCD-FAD9-E408394776E7}"/>
              </a:ext>
            </a:extLst>
          </p:cNvPr>
          <p:cNvSpPr>
            <a:spLocks noGrp="1"/>
          </p:cNvSpPr>
          <p:nvPr>
            <p:ph type="title"/>
          </p:nvPr>
        </p:nvSpPr>
        <p:spPr>
          <a:xfrm>
            <a:off x="626918" y="3429000"/>
            <a:ext cx="4506064" cy="1888742"/>
          </a:xfrm>
        </p:spPr>
        <p:txBody>
          <a:bodyPr vert="horz" lIns="91440" tIns="45720" rIns="91440" bIns="45720" rtlCol="0" anchor="b">
            <a:normAutofit/>
          </a:bodyPr>
          <a:lstStyle/>
          <a:p>
            <a:r>
              <a:rPr lang="en-US" sz="3400" dirty="0">
                <a:solidFill>
                  <a:srgbClr val="FFFFFF"/>
                </a:solidFill>
              </a:rPr>
              <a:t>1. Rappels du cahier des charges &amp; des </a:t>
            </a:r>
            <a:r>
              <a:rPr lang="en-US" sz="3400" dirty="0" err="1">
                <a:solidFill>
                  <a:srgbClr val="FFFFFF"/>
                </a:solidFill>
              </a:rPr>
              <a:t>textes</a:t>
            </a:r>
            <a:r>
              <a:rPr lang="en-US" sz="3400" dirty="0">
                <a:solidFill>
                  <a:srgbClr val="FFFFFF"/>
                </a:solidFill>
              </a:rPr>
              <a:t> </a:t>
            </a:r>
            <a:r>
              <a:rPr lang="en-US" sz="3400" dirty="0" err="1">
                <a:solidFill>
                  <a:srgbClr val="FFFFFF"/>
                </a:solidFill>
              </a:rPr>
              <a:t>officiels</a:t>
            </a:r>
            <a:endParaRPr lang="en-US" sz="3400" dirty="0">
              <a:solidFill>
                <a:srgbClr val="FFFFFF"/>
              </a:solidFill>
            </a:endParaRPr>
          </a:p>
        </p:txBody>
      </p:sp>
    </p:spTree>
    <p:extLst>
      <p:ext uri="{BB962C8B-B14F-4D97-AF65-F5344CB8AC3E}">
        <p14:creationId xmlns:p14="http://schemas.microsoft.com/office/powerpoint/2010/main" val="6341654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6B35EB17-B555-1173-91AA-318E1E883812}"/>
              </a:ext>
            </a:extLst>
          </p:cNvPr>
          <p:cNvSpPr txBox="1"/>
          <p:nvPr/>
        </p:nvSpPr>
        <p:spPr>
          <a:xfrm>
            <a:off x="897622" y="568775"/>
            <a:ext cx="9982899" cy="5324535"/>
          </a:xfrm>
          <a:prstGeom prst="rect">
            <a:avLst/>
          </a:prstGeom>
          <a:solidFill>
            <a:schemeClr val="bg1">
              <a:lumMod val="95000"/>
            </a:schemeClr>
          </a:solidFill>
        </p:spPr>
        <p:txBody>
          <a:bodyPr wrap="square">
            <a:spAutoFit/>
          </a:bodyPr>
          <a:lstStyle/>
          <a:p>
            <a:pPr algn="ctr">
              <a:spcAft>
                <a:spcPts val="1800"/>
              </a:spcAft>
              <a:buNone/>
            </a:pPr>
            <a:r>
              <a:rPr lang="fr-FR" sz="2000" b="1" i="0" dirty="0">
                <a:solidFill>
                  <a:srgbClr val="161616"/>
                </a:solidFill>
                <a:effectLst/>
                <a:latin typeface="Arial" panose="020B0604020202020204" pitchFamily="34" charset="0"/>
                <a:cs typeface="Arial" panose="020B0604020202020204" pitchFamily="34" charset="0"/>
              </a:rPr>
              <a:t>Présentation matérielle du dossier de </a:t>
            </a:r>
            <a:r>
              <a:rPr lang="fr-FR" sz="2000" b="1" i="0" dirty="0" err="1">
                <a:solidFill>
                  <a:srgbClr val="161616"/>
                </a:solidFill>
                <a:effectLst/>
                <a:latin typeface="Arial" panose="020B0604020202020204" pitchFamily="34" charset="0"/>
                <a:cs typeface="Arial" panose="020B0604020202020204" pitchFamily="34" charset="0"/>
              </a:rPr>
              <a:t>Raep</a:t>
            </a:r>
            <a:endParaRPr lang="fr-FR" sz="2000" b="1" i="0" dirty="0">
              <a:solidFill>
                <a:srgbClr val="161616"/>
              </a:solidFill>
              <a:effectLst/>
              <a:latin typeface="Arial" panose="020B0604020202020204" pitchFamily="34" charset="0"/>
              <a:cs typeface="Arial" panose="020B0604020202020204" pitchFamily="34" charset="0"/>
            </a:endParaRPr>
          </a:p>
          <a:p>
            <a:pPr algn="just">
              <a:spcAft>
                <a:spcPts val="1800"/>
              </a:spcAft>
              <a:buNone/>
            </a:pPr>
            <a:r>
              <a:rPr lang="fr-FR" sz="2000" b="0" i="0" dirty="0">
                <a:solidFill>
                  <a:srgbClr val="000000"/>
                </a:solidFill>
                <a:effectLst/>
                <a:latin typeface="Arial" panose="020B0604020202020204" pitchFamily="34" charset="0"/>
                <a:cs typeface="Arial" panose="020B0604020202020204" pitchFamily="34" charset="0"/>
              </a:rPr>
              <a:t>Les candidats devront obligatoirement utiliser en page de couverture de leur dossier de </a:t>
            </a:r>
            <a:r>
              <a:rPr lang="fr-FR" sz="2000" b="0" i="0" dirty="0" err="1">
                <a:solidFill>
                  <a:srgbClr val="000000"/>
                </a:solidFill>
                <a:effectLst/>
                <a:latin typeface="Arial" panose="020B0604020202020204" pitchFamily="34" charset="0"/>
                <a:cs typeface="Arial" panose="020B0604020202020204" pitchFamily="34" charset="0"/>
              </a:rPr>
              <a:t>Raep</a:t>
            </a:r>
            <a:r>
              <a:rPr lang="fr-FR" sz="2000" b="0" i="0" dirty="0">
                <a:solidFill>
                  <a:srgbClr val="000000"/>
                </a:solidFill>
                <a:effectLst/>
                <a:latin typeface="Arial" panose="020B0604020202020204" pitchFamily="34" charset="0"/>
                <a:cs typeface="Arial" panose="020B0604020202020204" pitchFamily="34" charset="0"/>
              </a:rPr>
              <a:t>, le formulaire téléchargeable dans leur espace candidat Cyclades.</a:t>
            </a:r>
          </a:p>
          <a:p>
            <a:pPr algn="just">
              <a:spcAft>
                <a:spcPts val="1800"/>
              </a:spcAft>
              <a:buNone/>
            </a:pPr>
            <a:r>
              <a:rPr lang="fr-FR" sz="2000" b="0" i="0" dirty="0">
                <a:solidFill>
                  <a:srgbClr val="000000"/>
                </a:solidFill>
                <a:effectLst/>
                <a:latin typeface="Arial" panose="020B0604020202020204" pitchFamily="34" charset="0"/>
                <a:cs typeface="Arial" panose="020B0604020202020204" pitchFamily="34" charset="0"/>
              </a:rPr>
              <a:t>Le dossier de </a:t>
            </a:r>
            <a:r>
              <a:rPr lang="fr-FR" sz="2000" b="0" i="0" dirty="0" err="1">
                <a:solidFill>
                  <a:srgbClr val="000000"/>
                </a:solidFill>
                <a:effectLst/>
                <a:latin typeface="Arial" panose="020B0604020202020204" pitchFamily="34" charset="0"/>
                <a:cs typeface="Arial" panose="020B0604020202020204" pitchFamily="34" charset="0"/>
              </a:rPr>
              <a:t>Raep</a:t>
            </a:r>
            <a:r>
              <a:rPr lang="fr-FR" sz="2000" b="0" i="0" dirty="0">
                <a:solidFill>
                  <a:srgbClr val="000000"/>
                </a:solidFill>
                <a:effectLst/>
                <a:latin typeface="Arial" panose="020B0604020202020204" pitchFamily="34" charset="0"/>
                <a:cs typeface="Arial" panose="020B0604020202020204" pitchFamily="34" charset="0"/>
              </a:rPr>
              <a:t>, constitué de 8 pages maximum (2 pages maximum pour la première partie et 6 pages maximum pour la seconde), devra être dactylographié en Arial 11, interligne simple, sur papier de format 21x29,7 et être ainsi présenté :</a:t>
            </a:r>
          </a:p>
          <a:p>
            <a:pPr lvl="1" algn="just">
              <a:buFont typeface="Arial" panose="020B0604020202020204" pitchFamily="34" charset="0"/>
              <a:buChar char="•"/>
            </a:pPr>
            <a:r>
              <a:rPr lang="fr-FR" sz="2000" b="0" i="0" dirty="0">
                <a:solidFill>
                  <a:srgbClr val="000000"/>
                </a:solidFill>
                <a:effectLst/>
                <a:latin typeface="Arial" panose="020B0604020202020204" pitchFamily="34" charset="0"/>
                <a:cs typeface="Arial" panose="020B0604020202020204" pitchFamily="34" charset="0"/>
              </a:rPr>
              <a:t> dimension des marges : droite et gauche : 2,5 cm ; à partir du bord (en-tête et pied de page) : 1,25 cm ;</a:t>
            </a:r>
          </a:p>
          <a:p>
            <a:pPr lvl="1" algn="just">
              <a:buFont typeface="Arial" panose="020B0604020202020204" pitchFamily="34" charset="0"/>
              <a:buChar char="•"/>
            </a:pPr>
            <a:r>
              <a:rPr lang="fr-FR" sz="2000" b="0" i="0" dirty="0">
                <a:solidFill>
                  <a:srgbClr val="000000"/>
                </a:solidFill>
                <a:effectLst/>
                <a:latin typeface="Arial" panose="020B0604020202020204" pitchFamily="34" charset="0"/>
                <a:cs typeface="Arial" panose="020B0604020202020204" pitchFamily="34" charset="0"/>
              </a:rPr>
              <a:t> sans retrait en début de paragraphe.</a:t>
            </a:r>
          </a:p>
          <a:p>
            <a:pPr algn="just">
              <a:spcAft>
                <a:spcPts val="1800"/>
              </a:spcAft>
              <a:buNone/>
            </a:pPr>
            <a:r>
              <a:rPr lang="fr-FR" sz="2000" b="0" i="0" dirty="0">
                <a:solidFill>
                  <a:srgbClr val="000000"/>
                </a:solidFill>
                <a:effectLst/>
                <a:latin typeface="Arial" panose="020B0604020202020204" pitchFamily="34" charset="0"/>
                <a:cs typeface="Arial" panose="020B0604020202020204" pitchFamily="34" charset="0"/>
              </a:rPr>
              <a:t>À leur dossier, les candidats peuvent joindre un à deux exemples de documents ou travaux, réalisés dans le cadre de l'activité décrite, et qu'ils jugent utile de porter à la connaissance du jury.</a:t>
            </a:r>
          </a:p>
          <a:p>
            <a:pPr algn="just">
              <a:spcAft>
                <a:spcPts val="1800"/>
              </a:spcAft>
              <a:buNone/>
            </a:pPr>
            <a:r>
              <a:rPr lang="fr-FR" sz="2000" b="0" i="0" dirty="0">
                <a:solidFill>
                  <a:srgbClr val="000000"/>
                </a:solidFill>
                <a:effectLst/>
                <a:latin typeface="Arial" panose="020B0604020202020204" pitchFamily="34" charset="0"/>
                <a:cs typeface="Arial" panose="020B0604020202020204" pitchFamily="34" charset="0"/>
              </a:rPr>
              <a:t>Le candidat atteste sur l'honneur de l'authenticité de toutes les informations figurant dans son dossier. </a:t>
            </a:r>
          </a:p>
        </p:txBody>
      </p:sp>
    </p:spTree>
    <p:extLst>
      <p:ext uri="{BB962C8B-B14F-4D97-AF65-F5344CB8AC3E}">
        <p14:creationId xmlns:p14="http://schemas.microsoft.com/office/powerpoint/2010/main" val="669706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D1354AC4-6479-90FF-8E93-6CB732211E44}"/>
              </a:ext>
            </a:extLst>
          </p:cNvPr>
          <p:cNvSpPr txBox="1"/>
          <p:nvPr/>
        </p:nvSpPr>
        <p:spPr>
          <a:xfrm>
            <a:off x="597016" y="746851"/>
            <a:ext cx="10796631" cy="5016758"/>
          </a:xfrm>
          <a:prstGeom prst="rect">
            <a:avLst/>
          </a:prstGeom>
          <a:solidFill>
            <a:schemeClr val="bg1">
              <a:lumMod val="95000"/>
            </a:schemeClr>
          </a:solidFill>
        </p:spPr>
        <p:txBody>
          <a:bodyPr wrap="square">
            <a:spAutoFit/>
          </a:bodyPr>
          <a:lstStyle/>
          <a:p>
            <a:r>
              <a:rPr lang="fr-FR" sz="2000" b="1" i="0" dirty="0">
                <a:solidFill>
                  <a:srgbClr val="FF0000"/>
                </a:solidFill>
                <a:effectLst/>
                <a:latin typeface="Arial" panose="020B0604020202020204" pitchFamily="34" charset="0"/>
                <a:cs typeface="Arial" panose="020B0604020202020204" pitchFamily="34" charset="0"/>
              </a:rPr>
              <a:t>Le candidat indique et commente les choix didactiques et pédagogiques qu'il a effectués, relatifs à la conception et à la mise en œuvre d'une ou de plusieurs séquences d'enseignement</a:t>
            </a:r>
            <a:endParaRPr lang="fr-FR" sz="2000" b="1" dirty="0">
              <a:solidFill>
                <a:srgbClr val="FF0000"/>
              </a:solidFill>
              <a:latin typeface="Arial" panose="020B0604020202020204" pitchFamily="34" charset="0"/>
              <a:cs typeface="Arial" panose="020B0604020202020204" pitchFamily="34" charset="0"/>
            </a:endParaRPr>
          </a:p>
          <a:p>
            <a:pPr marL="800100" lvl="1" indent="-342900">
              <a:buFont typeface="Wingdings" panose="05000000000000000000" pitchFamily="2" charset="2"/>
              <a:buChar char="q"/>
            </a:pPr>
            <a:r>
              <a:rPr lang="fr-FR" sz="2000" b="0" i="0" dirty="0">
                <a:solidFill>
                  <a:srgbClr val="000000"/>
                </a:solidFill>
                <a:effectLst/>
                <a:latin typeface="Arial" panose="020B0604020202020204" pitchFamily="34" charset="0"/>
                <a:cs typeface="Arial" panose="020B0604020202020204" pitchFamily="34" charset="0"/>
              </a:rPr>
              <a:t>au niveau de classe donné, </a:t>
            </a:r>
          </a:p>
          <a:p>
            <a:pPr marL="800100" lvl="1" indent="-342900">
              <a:buFont typeface="Wingdings" panose="05000000000000000000" pitchFamily="2" charset="2"/>
              <a:buChar char="q"/>
            </a:pPr>
            <a:r>
              <a:rPr lang="fr-FR" sz="2000" b="0" i="0" dirty="0">
                <a:solidFill>
                  <a:srgbClr val="000000"/>
                </a:solidFill>
                <a:effectLst/>
                <a:latin typeface="Arial" panose="020B0604020202020204" pitchFamily="34" charset="0"/>
                <a:cs typeface="Arial" panose="020B0604020202020204" pitchFamily="34" charset="0"/>
              </a:rPr>
              <a:t>dans le cadre des programmes et référentiels nationaux, </a:t>
            </a:r>
          </a:p>
          <a:p>
            <a:pPr marL="800100" lvl="1" indent="-342900">
              <a:buFont typeface="Wingdings" panose="05000000000000000000" pitchFamily="2" charset="2"/>
              <a:buChar char="q"/>
            </a:pPr>
            <a:r>
              <a:rPr lang="fr-FR" sz="2000" b="0" i="0" dirty="0">
                <a:solidFill>
                  <a:srgbClr val="000000"/>
                </a:solidFill>
                <a:effectLst/>
                <a:latin typeface="Arial" panose="020B0604020202020204" pitchFamily="34" charset="0"/>
                <a:cs typeface="Arial" panose="020B0604020202020204" pitchFamily="34" charset="0"/>
              </a:rPr>
              <a:t>à la transmission des connaissances, </a:t>
            </a:r>
          </a:p>
          <a:p>
            <a:pPr marL="800100" lvl="1" indent="-342900">
              <a:buFont typeface="Wingdings" panose="05000000000000000000" pitchFamily="2" charset="2"/>
              <a:buChar char="q"/>
            </a:pPr>
            <a:r>
              <a:rPr lang="fr-FR" sz="2000" b="0" i="0" dirty="0">
                <a:solidFill>
                  <a:srgbClr val="000000"/>
                </a:solidFill>
                <a:effectLst/>
                <a:latin typeface="Arial" panose="020B0604020202020204" pitchFamily="34" charset="0"/>
                <a:cs typeface="Arial" panose="020B0604020202020204" pitchFamily="34" charset="0"/>
              </a:rPr>
              <a:t>aux compétences visées et aux savoir-faire prévus par ces programmes et référentiels, </a:t>
            </a:r>
          </a:p>
          <a:p>
            <a:pPr marL="800100" lvl="1" indent="-342900">
              <a:buFont typeface="Wingdings" panose="05000000000000000000" pitchFamily="2" charset="2"/>
              <a:buChar char="q"/>
            </a:pPr>
            <a:r>
              <a:rPr lang="fr-FR" sz="2000" b="0" i="0" dirty="0">
                <a:solidFill>
                  <a:srgbClr val="000000"/>
                </a:solidFill>
                <a:effectLst/>
                <a:latin typeface="Arial" panose="020B0604020202020204" pitchFamily="34" charset="0"/>
                <a:cs typeface="Arial" panose="020B0604020202020204" pitchFamily="34" charset="0"/>
              </a:rPr>
              <a:t>à la conception et à la mise en œuvre des modalités d'évaluation, </a:t>
            </a:r>
          </a:p>
          <a:p>
            <a:pPr marL="800100" lvl="1" indent="-342900">
              <a:buFont typeface="Wingdings" panose="05000000000000000000" pitchFamily="2" charset="2"/>
              <a:buChar char="q"/>
            </a:pPr>
            <a:r>
              <a:rPr lang="fr-FR" sz="2000" b="0" i="0" dirty="0">
                <a:solidFill>
                  <a:srgbClr val="000000"/>
                </a:solidFill>
                <a:effectLst/>
                <a:latin typeface="Arial" panose="020B0604020202020204" pitchFamily="34" charset="0"/>
                <a:cs typeface="Arial" panose="020B0604020202020204" pitchFamily="34" charset="0"/>
              </a:rPr>
              <a:t>en liaison, le cas échéant, avec d'autres enseignants ou avec des partenaires professionnels. </a:t>
            </a:r>
          </a:p>
          <a:p>
            <a:r>
              <a:rPr lang="fr-FR" sz="2000" b="1" i="0" dirty="0">
                <a:solidFill>
                  <a:srgbClr val="FF0000"/>
                </a:solidFill>
                <a:effectLst/>
                <a:latin typeface="Arial" panose="020B0604020202020204" pitchFamily="34" charset="0"/>
                <a:cs typeface="Arial" panose="020B0604020202020204" pitchFamily="34" charset="0"/>
              </a:rPr>
              <a:t>Peuvent également être abordées par le candidat les problématiques rencontrées dans le cadre de son action</a:t>
            </a:r>
            <a:endParaRPr lang="fr-FR" sz="2000" b="1" dirty="0">
              <a:solidFill>
                <a:srgbClr val="FF0000"/>
              </a:solidFill>
              <a:latin typeface="Arial" panose="020B0604020202020204" pitchFamily="34" charset="0"/>
              <a:cs typeface="Arial" panose="020B0604020202020204" pitchFamily="34" charset="0"/>
            </a:endParaRPr>
          </a:p>
          <a:p>
            <a:pPr marL="800100" lvl="1" indent="-342900">
              <a:buFont typeface="Wingdings" panose="05000000000000000000" pitchFamily="2" charset="2"/>
              <a:buChar char="q"/>
            </a:pPr>
            <a:r>
              <a:rPr lang="fr-FR" sz="2000" b="0" i="0" dirty="0">
                <a:solidFill>
                  <a:srgbClr val="000000"/>
                </a:solidFill>
                <a:effectLst/>
                <a:latin typeface="Arial" panose="020B0604020202020204" pitchFamily="34" charset="0"/>
                <a:cs typeface="Arial" panose="020B0604020202020204" pitchFamily="34" charset="0"/>
              </a:rPr>
              <a:t>celles liées aux conditions du suivi individuel des élèves et à l'aide au travail personnel</a:t>
            </a:r>
            <a:endParaRPr lang="fr-FR" sz="2000" dirty="0">
              <a:solidFill>
                <a:srgbClr val="000000"/>
              </a:solidFill>
              <a:latin typeface="Arial" panose="020B0604020202020204" pitchFamily="34" charset="0"/>
              <a:cs typeface="Arial" panose="020B0604020202020204" pitchFamily="34" charset="0"/>
            </a:endParaRPr>
          </a:p>
          <a:p>
            <a:pPr marL="800100" lvl="1" indent="-342900">
              <a:buFont typeface="Wingdings" panose="05000000000000000000" pitchFamily="2" charset="2"/>
              <a:buChar char="q"/>
            </a:pPr>
            <a:r>
              <a:rPr lang="fr-FR" sz="2000" b="0" i="0" dirty="0">
                <a:solidFill>
                  <a:srgbClr val="000000"/>
                </a:solidFill>
                <a:effectLst/>
                <a:latin typeface="Arial" panose="020B0604020202020204" pitchFamily="34" charset="0"/>
                <a:cs typeface="Arial" panose="020B0604020202020204" pitchFamily="34" charset="0"/>
              </a:rPr>
              <a:t>à l'utilisation des technologies de l'information et de la communication au service des apprentissages </a:t>
            </a:r>
          </a:p>
          <a:p>
            <a:pPr marL="800100" lvl="1" indent="-342900">
              <a:buFont typeface="Wingdings" panose="05000000000000000000" pitchFamily="2" charset="2"/>
              <a:buChar char="q"/>
            </a:pPr>
            <a:r>
              <a:rPr lang="fr-FR" sz="2000" b="0" i="0" dirty="0">
                <a:solidFill>
                  <a:srgbClr val="000000"/>
                </a:solidFill>
                <a:effectLst/>
                <a:latin typeface="Arial" panose="020B0604020202020204" pitchFamily="34" charset="0"/>
                <a:cs typeface="Arial" panose="020B0604020202020204" pitchFamily="34" charset="0"/>
              </a:rPr>
              <a:t>sa contribution au processus d'orientation et d'insertion des jeunes.</a:t>
            </a:r>
            <a:endParaRPr lang="fr-F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7515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E75A218-AF9A-19F1-9C2B-0B6C02830288}"/>
              </a:ext>
            </a:extLst>
          </p:cNvPr>
          <p:cNvSpPr txBox="1"/>
          <p:nvPr/>
        </p:nvSpPr>
        <p:spPr>
          <a:xfrm>
            <a:off x="260060" y="152898"/>
            <a:ext cx="11711030" cy="6432530"/>
          </a:xfrm>
          <a:prstGeom prst="rect">
            <a:avLst/>
          </a:prstGeom>
          <a:solidFill>
            <a:schemeClr val="bg1">
              <a:lumMod val="95000"/>
            </a:schemeClr>
          </a:solidFill>
        </p:spPr>
        <p:txBody>
          <a:bodyPr wrap="square">
            <a:spAutoFit/>
          </a:bodyPr>
          <a:lstStyle/>
          <a:p>
            <a:pPr algn="ctr"/>
            <a:r>
              <a:rPr lang="fr-FR" sz="2400" b="1" i="0" dirty="0">
                <a:solidFill>
                  <a:srgbClr val="FF0000"/>
                </a:solidFill>
                <a:effectLst/>
                <a:latin typeface="Arial" panose="020B0604020202020204" pitchFamily="34" charset="0"/>
                <a:cs typeface="Arial" panose="020B0604020202020204" pitchFamily="34" charset="0"/>
              </a:rPr>
              <a:t>Dans une seconde partie (six pages dactylographiées maximum)</a:t>
            </a:r>
            <a:r>
              <a:rPr lang="fr-FR" sz="2400" b="0" i="0" dirty="0">
                <a:solidFill>
                  <a:srgbClr val="000000"/>
                </a:solidFill>
                <a:effectLst/>
                <a:latin typeface="Arial" panose="020B0604020202020204" pitchFamily="34" charset="0"/>
                <a:cs typeface="Arial" panose="020B0604020202020204" pitchFamily="34" charset="0"/>
              </a:rPr>
              <a:t> </a:t>
            </a:r>
            <a:r>
              <a:rPr lang="fr-FR" sz="2400" b="1" i="0" dirty="0">
                <a:solidFill>
                  <a:srgbClr val="FF0000"/>
                </a:solidFill>
                <a:effectLst/>
                <a:latin typeface="Arial" panose="020B0604020202020204" pitchFamily="34" charset="0"/>
                <a:cs typeface="Arial" panose="020B0604020202020204" pitchFamily="34" charset="0"/>
              </a:rPr>
              <a:t>le candidat développe plus particulièrement </a:t>
            </a:r>
          </a:p>
          <a:p>
            <a:pPr marL="342900" indent="-342900" algn="just">
              <a:buFont typeface="Wingdings" panose="05000000000000000000" pitchFamily="2" charset="2"/>
              <a:buChar char="q"/>
            </a:pPr>
            <a:r>
              <a:rPr lang="fr-FR" sz="2400" b="0" i="0" dirty="0">
                <a:solidFill>
                  <a:srgbClr val="000000"/>
                </a:solidFill>
                <a:effectLst/>
                <a:latin typeface="Arial" panose="020B0604020202020204" pitchFamily="34" charset="0"/>
                <a:cs typeface="Arial" panose="020B0604020202020204" pitchFamily="34" charset="0"/>
              </a:rPr>
              <a:t>à partir d'une analyse précise </a:t>
            </a:r>
            <a:endParaRPr lang="fr-FR" sz="2400" dirty="0">
              <a:solidFill>
                <a:srgbClr val="000000"/>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fr-FR" sz="2400" b="0" i="0" dirty="0">
                <a:solidFill>
                  <a:srgbClr val="000000"/>
                </a:solidFill>
                <a:effectLst/>
                <a:latin typeface="Arial" panose="020B0604020202020204" pitchFamily="34" charset="0"/>
                <a:cs typeface="Arial" panose="020B0604020202020204" pitchFamily="34" charset="0"/>
              </a:rPr>
              <a:t>et parmi ses réalisations pédagogiques dans la discipline concernée par le concours </a:t>
            </a:r>
          </a:p>
          <a:p>
            <a:pPr marL="342900" indent="-342900" algn="just">
              <a:buFont typeface="Wingdings" panose="05000000000000000000" pitchFamily="2" charset="2"/>
              <a:buChar char="q"/>
            </a:pPr>
            <a:r>
              <a:rPr lang="fr-FR" sz="2400" b="0" i="0" dirty="0">
                <a:solidFill>
                  <a:srgbClr val="000000"/>
                </a:solidFill>
                <a:effectLst/>
                <a:latin typeface="Arial" panose="020B0604020202020204" pitchFamily="34" charset="0"/>
                <a:cs typeface="Arial" panose="020B0604020202020204" pitchFamily="34" charset="0"/>
              </a:rPr>
              <a:t>celle qui lui paraît la plus significative, relative à une situation d'apprentissage et à la conduite d'une classe qu'il a eue en responsabilité</a:t>
            </a:r>
            <a:endParaRPr lang="fr-FR" sz="2400" dirty="0">
              <a:solidFill>
                <a:srgbClr val="000000"/>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fr-FR" sz="2400" b="0" i="0" dirty="0">
                <a:solidFill>
                  <a:srgbClr val="000000"/>
                </a:solidFill>
                <a:effectLst/>
                <a:latin typeface="Arial" panose="020B0604020202020204" pitchFamily="34" charset="0"/>
                <a:cs typeface="Arial" panose="020B0604020202020204" pitchFamily="34" charset="0"/>
              </a:rPr>
              <a:t>étendue, le cas échéant, </a:t>
            </a:r>
          </a:p>
          <a:p>
            <a:pPr marL="800100" lvl="1" indent="-342900" algn="just">
              <a:buFont typeface="Wingdings" panose="05000000000000000000" pitchFamily="2" charset="2"/>
              <a:buChar char="§"/>
            </a:pPr>
            <a:r>
              <a:rPr lang="fr-FR" sz="2400" b="0" i="0" dirty="0">
                <a:solidFill>
                  <a:srgbClr val="000000"/>
                </a:solidFill>
                <a:effectLst/>
                <a:latin typeface="Arial" panose="020B0604020202020204" pitchFamily="34" charset="0"/>
                <a:cs typeface="Arial" panose="020B0604020202020204" pitchFamily="34" charset="0"/>
              </a:rPr>
              <a:t>à la prise en compte de la diversité des élèves</a:t>
            </a:r>
            <a:endParaRPr lang="fr-FR" sz="2400" dirty="0">
              <a:solidFill>
                <a:srgbClr val="000000"/>
              </a:solidFill>
              <a:latin typeface="Arial" panose="020B0604020202020204" pitchFamily="34" charset="0"/>
              <a:cs typeface="Arial" panose="020B0604020202020204" pitchFamily="34" charset="0"/>
            </a:endParaRPr>
          </a:p>
          <a:p>
            <a:pPr marL="800100" lvl="1" indent="-342900" algn="just">
              <a:buFont typeface="Wingdings" panose="05000000000000000000" pitchFamily="2" charset="2"/>
              <a:buChar char="§"/>
            </a:pPr>
            <a:r>
              <a:rPr lang="fr-FR" sz="2400" b="0" i="0" dirty="0">
                <a:solidFill>
                  <a:srgbClr val="000000"/>
                </a:solidFill>
                <a:effectLst/>
                <a:latin typeface="Arial" panose="020B0604020202020204" pitchFamily="34" charset="0"/>
                <a:cs typeface="Arial" panose="020B0604020202020204" pitchFamily="34" charset="0"/>
              </a:rPr>
              <a:t>ainsi qu'à l'exercice de la responsabilité éducative et à l'éthique professionnelle. </a:t>
            </a:r>
          </a:p>
          <a:p>
            <a:pPr marL="342900" indent="-342900" algn="just">
              <a:buFont typeface="Wingdings" panose="05000000000000000000" pitchFamily="2" charset="2"/>
              <a:buChar char="q"/>
            </a:pPr>
            <a:r>
              <a:rPr lang="fr-FR" sz="2400" b="0" i="0" dirty="0">
                <a:solidFill>
                  <a:srgbClr val="000000"/>
                </a:solidFill>
                <a:effectLst/>
                <a:latin typeface="Arial" panose="020B0604020202020204" pitchFamily="34" charset="0"/>
                <a:cs typeface="Arial" panose="020B0604020202020204" pitchFamily="34" charset="0"/>
              </a:rPr>
              <a:t>Cette analyse devra mettre en évidence </a:t>
            </a:r>
          </a:p>
          <a:p>
            <a:pPr marL="800100" lvl="1" indent="-342900" algn="just">
              <a:buFont typeface="Wingdings" panose="05000000000000000000" pitchFamily="2" charset="2"/>
              <a:buChar char="§"/>
            </a:pPr>
            <a:r>
              <a:rPr lang="fr-FR" sz="2400" b="0" i="0" dirty="0">
                <a:solidFill>
                  <a:srgbClr val="000000"/>
                </a:solidFill>
                <a:effectLst/>
                <a:latin typeface="Arial" panose="020B0604020202020204" pitchFamily="34" charset="0"/>
                <a:cs typeface="Arial" panose="020B0604020202020204" pitchFamily="34" charset="0"/>
              </a:rPr>
              <a:t>les apprentissages</a:t>
            </a:r>
            <a:endParaRPr lang="fr-FR" sz="2400" dirty="0">
              <a:solidFill>
                <a:srgbClr val="000000"/>
              </a:solidFill>
              <a:latin typeface="Arial" panose="020B0604020202020204" pitchFamily="34" charset="0"/>
              <a:cs typeface="Arial" panose="020B0604020202020204" pitchFamily="34" charset="0"/>
            </a:endParaRPr>
          </a:p>
          <a:p>
            <a:pPr marL="800100" lvl="1" indent="-342900" algn="just">
              <a:buFont typeface="Wingdings" panose="05000000000000000000" pitchFamily="2" charset="2"/>
              <a:buChar char="§"/>
            </a:pPr>
            <a:r>
              <a:rPr lang="fr-FR" sz="2400" b="0" i="0" dirty="0">
                <a:solidFill>
                  <a:srgbClr val="000000"/>
                </a:solidFill>
                <a:effectLst/>
                <a:latin typeface="Arial" panose="020B0604020202020204" pitchFamily="34" charset="0"/>
                <a:cs typeface="Arial" panose="020B0604020202020204" pitchFamily="34" charset="0"/>
              </a:rPr>
              <a:t>les objectifs</a:t>
            </a:r>
            <a:endParaRPr lang="fr-FR" sz="2400" dirty="0">
              <a:solidFill>
                <a:srgbClr val="000000"/>
              </a:solidFill>
              <a:latin typeface="Arial" panose="020B0604020202020204" pitchFamily="34" charset="0"/>
              <a:cs typeface="Arial" panose="020B0604020202020204" pitchFamily="34" charset="0"/>
            </a:endParaRPr>
          </a:p>
          <a:p>
            <a:pPr marL="800100" lvl="1" indent="-342900" algn="just">
              <a:buFont typeface="Wingdings" panose="05000000000000000000" pitchFamily="2" charset="2"/>
              <a:buChar char="§"/>
            </a:pPr>
            <a:r>
              <a:rPr lang="fr-FR" sz="2400" b="0" i="0" dirty="0">
                <a:solidFill>
                  <a:srgbClr val="000000"/>
                </a:solidFill>
                <a:effectLst/>
                <a:latin typeface="Arial" panose="020B0604020202020204" pitchFamily="34" charset="0"/>
                <a:cs typeface="Arial" panose="020B0604020202020204" pitchFamily="34" charset="0"/>
              </a:rPr>
              <a:t>les progressions </a:t>
            </a:r>
          </a:p>
          <a:p>
            <a:pPr marL="800100" lvl="1" indent="-342900" algn="just">
              <a:buFont typeface="Wingdings" panose="05000000000000000000" pitchFamily="2" charset="2"/>
              <a:buChar char="§"/>
            </a:pPr>
            <a:r>
              <a:rPr lang="fr-FR" sz="2400" dirty="0">
                <a:solidFill>
                  <a:srgbClr val="000000"/>
                </a:solidFill>
                <a:latin typeface="Arial" panose="020B0604020202020204" pitchFamily="34" charset="0"/>
                <a:cs typeface="Arial" panose="020B0604020202020204" pitchFamily="34" charset="0"/>
              </a:rPr>
              <a:t>l</a:t>
            </a:r>
            <a:r>
              <a:rPr lang="fr-FR" sz="2400" b="0" i="0" dirty="0">
                <a:solidFill>
                  <a:srgbClr val="000000"/>
                </a:solidFill>
                <a:effectLst/>
                <a:latin typeface="Arial" panose="020B0604020202020204" pitchFamily="34" charset="0"/>
                <a:cs typeface="Arial" panose="020B0604020202020204" pitchFamily="34" charset="0"/>
              </a:rPr>
              <a:t>es résultats de la réalisation que le candidat aura choisie de présenter.</a:t>
            </a:r>
            <a:br>
              <a:rPr lang="fr-FR" sz="2800" dirty="0">
                <a:latin typeface="Arial" panose="020B0604020202020204" pitchFamily="34" charset="0"/>
                <a:cs typeface="Arial" panose="020B0604020202020204" pitchFamily="34" charset="0"/>
              </a:rPr>
            </a:br>
            <a:endParaRPr lang="fr-F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5767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968857B-0815-BF72-EC6E-33126FCE363A}"/>
              </a:ext>
            </a:extLst>
          </p:cNvPr>
          <p:cNvSpPr txBox="1"/>
          <p:nvPr/>
        </p:nvSpPr>
        <p:spPr>
          <a:xfrm>
            <a:off x="290818" y="250751"/>
            <a:ext cx="11610363" cy="6186309"/>
          </a:xfrm>
          <a:prstGeom prst="rect">
            <a:avLst/>
          </a:prstGeom>
          <a:solidFill>
            <a:schemeClr val="bg1">
              <a:lumMod val="95000"/>
            </a:schemeClr>
          </a:solidFill>
        </p:spPr>
        <p:txBody>
          <a:bodyPr wrap="square">
            <a:spAutoFit/>
          </a:bodyPr>
          <a:lstStyle/>
          <a:p>
            <a:pPr algn="ctr">
              <a:buNone/>
            </a:pPr>
            <a:r>
              <a:rPr lang="fr-FR" sz="3600" b="1" i="0" dirty="0">
                <a:solidFill>
                  <a:srgbClr val="FF0000"/>
                </a:solidFill>
                <a:effectLst/>
                <a:latin typeface="Arial" panose="020B0604020202020204" pitchFamily="34" charset="0"/>
                <a:cs typeface="Arial" panose="020B0604020202020204" pitchFamily="34" charset="0"/>
              </a:rPr>
              <a:t>Les critères d'appréciation du jury porteront sur </a:t>
            </a:r>
          </a:p>
          <a:p>
            <a:pPr marL="571500" indent="-571500" algn="l">
              <a:buFont typeface="Wingdings" panose="05000000000000000000" pitchFamily="2" charset="2"/>
              <a:buChar char="q"/>
            </a:pPr>
            <a:r>
              <a:rPr lang="fr-FR" sz="3600" b="0" i="0" dirty="0">
                <a:solidFill>
                  <a:srgbClr val="000000"/>
                </a:solidFill>
                <a:effectLst/>
                <a:latin typeface="Arial" panose="020B0604020202020204" pitchFamily="34" charset="0"/>
                <a:cs typeface="Arial" panose="020B0604020202020204" pitchFamily="34" charset="0"/>
              </a:rPr>
              <a:t>la pertinence du choix de l'activité décrite ;</a:t>
            </a:r>
            <a:endParaRPr lang="fr-FR" sz="3600" dirty="0">
              <a:solidFill>
                <a:srgbClr val="000000"/>
              </a:solidFill>
              <a:latin typeface="Arial" panose="020B0604020202020204" pitchFamily="34" charset="0"/>
              <a:cs typeface="Arial" panose="020B0604020202020204" pitchFamily="34" charset="0"/>
            </a:endParaRPr>
          </a:p>
          <a:p>
            <a:pPr marL="571500" indent="-571500" algn="l">
              <a:buFont typeface="Wingdings" panose="05000000000000000000" pitchFamily="2" charset="2"/>
              <a:buChar char="q"/>
            </a:pPr>
            <a:r>
              <a:rPr lang="fr-FR" sz="3600" b="0" i="0" dirty="0">
                <a:solidFill>
                  <a:srgbClr val="000000"/>
                </a:solidFill>
                <a:effectLst/>
                <a:latin typeface="Arial" panose="020B0604020202020204" pitchFamily="34" charset="0"/>
                <a:cs typeface="Arial" panose="020B0604020202020204" pitchFamily="34" charset="0"/>
              </a:rPr>
              <a:t>la maîtrise des enjeux scientifiques, didactiques et pédagogiques de l'activité décrite ;</a:t>
            </a:r>
            <a:endParaRPr lang="fr-FR" sz="3600" dirty="0">
              <a:solidFill>
                <a:srgbClr val="000000"/>
              </a:solidFill>
              <a:latin typeface="Arial" panose="020B0604020202020204" pitchFamily="34" charset="0"/>
              <a:cs typeface="Arial" panose="020B0604020202020204" pitchFamily="34" charset="0"/>
            </a:endParaRPr>
          </a:p>
          <a:p>
            <a:pPr marL="571500" indent="-571500" algn="l">
              <a:buFont typeface="Wingdings" panose="05000000000000000000" pitchFamily="2" charset="2"/>
              <a:buChar char="q"/>
            </a:pPr>
            <a:r>
              <a:rPr lang="fr-FR" sz="3600" b="0" i="0" dirty="0">
                <a:solidFill>
                  <a:srgbClr val="000000"/>
                </a:solidFill>
                <a:effectLst/>
                <a:latin typeface="Arial" panose="020B0604020202020204" pitchFamily="34" charset="0"/>
                <a:cs typeface="Arial" panose="020B0604020202020204" pitchFamily="34" charset="0"/>
              </a:rPr>
              <a:t>la structuration du propos ;</a:t>
            </a:r>
            <a:endParaRPr lang="fr-FR" sz="3600" dirty="0">
              <a:solidFill>
                <a:srgbClr val="000000"/>
              </a:solidFill>
              <a:latin typeface="Arial" panose="020B0604020202020204" pitchFamily="34" charset="0"/>
              <a:cs typeface="Arial" panose="020B0604020202020204" pitchFamily="34" charset="0"/>
            </a:endParaRPr>
          </a:p>
          <a:p>
            <a:pPr marL="571500" indent="-571500" algn="l">
              <a:buFont typeface="Wingdings" panose="05000000000000000000" pitchFamily="2" charset="2"/>
              <a:buChar char="q"/>
            </a:pPr>
            <a:r>
              <a:rPr lang="fr-FR" sz="3600" b="0" i="0" dirty="0">
                <a:solidFill>
                  <a:srgbClr val="000000"/>
                </a:solidFill>
                <a:effectLst/>
                <a:latin typeface="Arial" panose="020B0604020202020204" pitchFamily="34" charset="0"/>
                <a:cs typeface="Arial" panose="020B0604020202020204" pitchFamily="34" charset="0"/>
              </a:rPr>
              <a:t>la prise de recul dans l'analyse de la situation exposée ;</a:t>
            </a:r>
            <a:endParaRPr lang="fr-FR" sz="3600" dirty="0">
              <a:solidFill>
                <a:srgbClr val="000000"/>
              </a:solidFill>
              <a:latin typeface="Arial" panose="020B0604020202020204" pitchFamily="34" charset="0"/>
              <a:cs typeface="Arial" panose="020B0604020202020204" pitchFamily="34" charset="0"/>
            </a:endParaRPr>
          </a:p>
          <a:p>
            <a:pPr marL="571500" indent="-571500" algn="l">
              <a:buFont typeface="Wingdings" panose="05000000000000000000" pitchFamily="2" charset="2"/>
              <a:buChar char="q"/>
            </a:pPr>
            <a:r>
              <a:rPr lang="fr-FR" sz="3600" b="0" i="0" dirty="0">
                <a:solidFill>
                  <a:srgbClr val="000000"/>
                </a:solidFill>
                <a:effectLst/>
                <a:latin typeface="Arial" panose="020B0604020202020204" pitchFamily="34" charset="0"/>
                <a:cs typeface="Arial" panose="020B0604020202020204" pitchFamily="34" charset="0"/>
              </a:rPr>
              <a:t>la justification argumentée des choix didactiques et pédagogiques opérés ;</a:t>
            </a:r>
            <a:endParaRPr lang="fr-FR" sz="3600" dirty="0">
              <a:solidFill>
                <a:srgbClr val="000000"/>
              </a:solidFill>
              <a:latin typeface="Arial" panose="020B0604020202020204" pitchFamily="34" charset="0"/>
              <a:cs typeface="Arial" panose="020B0604020202020204" pitchFamily="34" charset="0"/>
            </a:endParaRPr>
          </a:p>
          <a:p>
            <a:pPr marL="571500" indent="-571500" algn="l">
              <a:buFont typeface="Wingdings" panose="05000000000000000000" pitchFamily="2" charset="2"/>
              <a:buChar char="q"/>
            </a:pPr>
            <a:r>
              <a:rPr lang="fr-FR" sz="3600" b="0" i="0" dirty="0">
                <a:solidFill>
                  <a:srgbClr val="000000"/>
                </a:solidFill>
                <a:effectLst/>
                <a:latin typeface="Arial" panose="020B0604020202020204" pitchFamily="34" charset="0"/>
                <a:cs typeface="Arial" panose="020B0604020202020204" pitchFamily="34" charset="0"/>
              </a:rPr>
              <a:t>la qualité de l'expression et la maîtrise de l'orthographe et de la syntaxe.</a:t>
            </a:r>
          </a:p>
        </p:txBody>
      </p:sp>
    </p:spTree>
    <p:extLst>
      <p:ext uri="{BB962C8B-B14F-4D97-AF65-F5344CB8AC3E}">
        <p14:creationId xmlns:p14="http://schemas.microsoft.com/office/powerpoint/2010/main" val="1918612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B9E942D5-41E9-8707-A876-0C7F173A551F}"/>
              </a:ext>
            </a:extLst>
          </p:cNvPr>
          <p:cNvSpPr txBox="1"/>
          <p:nvPr/>
        </p:nvSpPr>
        <p:spPr>
          <a:xfrm>
            <a:off x="377504" y="342651"/>
            <a:ext cx="10930855" cy="6001643"/>
          </a:xfrm>
          <a:prstGeom prst="rect">
            <a:avLst/>
          </a:prstGeom>
          <a:solidFill>
            <a:schemeClr val="bg1">
              <a:lumMod val="95000"/>
            </a:schemeClr>
          </a:solidFill>
        </p:spPr>
        <p:txBody>
          <a:bodyPr wrap="square">
            <a:spAutoFit/>
          </a:bodyPr>
          <a:lstStyle/>
          <a:p>
            <a:pPr algn="ctr">
              <a:spcAft>
                <a:spcPts val="1800"/>
              </a:spcAft>
              <a:buNone/>
            </a:pPr>
            <a:r>
              <a:rPr lang="fr-FR" b="1" i="0" dirty="0">
                <a:solidFill>
                  <a:srgbClr val="FF0000"/>
                </a:solidFill>
                <a:effectLst/>
                <a:latin typeface="Arial" panose="020B0604020202020204" pitchFamily="34" charset="0"/>
                <a:cs typeface="Arial" panose="020B0604020202020204" pitchFamily="34" charset="0"/>
              </a:rPr>
              <a:t>Attention </a:t>
            </a:r>
          </a:p>
          <a:p>
            <a:pPr marL="285750" indent="-285750" algn="l">
              <a:spcAft>
                <a:spcPts val="1800"/>
              </a:spcAft>
              <a:buFont typeface="Wingdings" panose="05000000000000000000" pitchFamily="2" charset="2"/>
              <a:buChar char="Ø"/>
            </a:pPr>
            <a:r>
              <a:rPr lang="fr-FR" b="1" i="0" dirty="0">
                <a:solidFill>
                  <a:srgbClr val="FF0000"/>
                </a:solidFill>
                <a:effectLst/>
                <a:latin typeface="Arial" panose="020B0604020202020204" pitchFamily="34" charset="0"/>
                <a:cs typeface="Arial" panose="020B0604020202020204" pitchFamily="34" charset="0"/>
              </a:rPr>
              <a:t>Les candidats qui assurent ou ont assuré des fonctions d'enseignement doivent éviter </a:t>
            </a:r>
          </a:p>
          <a:p>
            <a:pPr marL="742950" lvl="1" indent="-285750">
              <a:spcAft>
                <a:spcPts val="1800"/>
              </a:spcAft>
              <a:buFont typeface="Wingdings" panose="05000000000000000000" pitchFamily="2" charset="2"/>
              <a:buChar char="q"/>
            </a:pPr>
            <a:r>
              <a:rPr lang="fr-FR" b="0" i="0" dirty="0">
                <a:solidFill>
                  <a:srgbClr val="000000"/>
                </a:solidFill>
                <a:effectLst/>
                <a:latin typeface="Arial" panose="020B0604020202020204" pitchFamily="34" charset="0"/>
                <a:cs typeface="Arial" panose="020B0604020202020204" pitchFamily="34" charset="0"/>
              </a:rPr>
              <a:t>de procéder à une micro-analyse détaillée de séance qui ne serait pas rattachée à une séquence </a:t>
            </a:r>
          </a:p>
          <a:p>
            <a:pPr marL="742950" lvl="1" indent="-285750">
              <a:spcAft>
                <a:spcPts val="1800"/>
              </a:spcAft>
              <a:buFont typeface="Wingdings" panose="05000000000000000000" pitchFamily="2" charset="2"/>
              <a:buChar char="q"/>
            </a:pPr>
            <a:r>
              <a:rPr lang="fr-FR" dirty="0">
                <a:solidFill>
                  <a:srgbClr val="000000"/>
                </a:solidFill>
                <a:latin typeface="Arial" panose="020B0604020202020204" pitchFamily="34" charset="0"/>
                <a:cs typeface="Arial" panose="020B0604020202020204" pitchFamily="34" charset="0"/>
              </a:rPr>
              <a:t>De procéder </a:t>
            </a:r>
            <a:r>
              <a:rPr lang="fr-FR" b="0" i="0" dirty="0">
                <a:solidFill>
                  <a:srgbClr val="000000"/>
                </a:solidFill>
                <a:effectLst/>
                <a:latin typeface="Arial" panose="020B0604020202020204" pitchFamily="34" charset="0"/>
                <a:cs typeface="Arial" panose="020B0604020202020204" pitchFamily="34" charset="0"/>
              </a:rPr>
              <a:t>à une description d'un parcours forcément trop rapide de l'ensemble de séquences d'une année scolaire.</a:t>
            </a:r>
          </a:p>
          <a:p>
            <a:pPr marL="285750" indent="-285750">
              <a:spcAft>
                <a:spcPts val="1800"/>
              </a:spcAft>
              <a:buFont typeface="Wingdings" panose="05000000000000000000" pitchFamily="2" charset="2"/>
              <a:buChar char="Ø"/>
            </a:pPr>
            <a:r>
              <a:rPr lang="fr-FR" b="1" dirty="0">
                <a:solidFill>
                  <a:srgbClr val="FF0000"/>
                </a:solidFill>
                <a:latin typeface="Arial" panose="020B0604020202020204" pitchFamily="34" charset="0"/>
                <a:cs typeface="Arial" panose="020B0604020202020204" pitchFamily="34" charset="0"/>
              </a:rPr>
              <a:t>S</a:t>
            </a:r>
            <a:r>
              <a:rPr lang="fr-FR" b="1" i="0" dirty="0">
                <a:solidFill>
                  <a:srgbClr val="FF0000"/>
                </a:solidFill>
                <a:effectLst/>
                <a:latin typeface="Arial" panose="020B0604020202020204" pitchFamily="34" charset="0"/>
                <a:cs typeface="Arial" panose="020B0604020202020204" pitchFamily="34" charset="0"/>
              </a:rPr>
              <a:t>eront particulièrement appréciées les pertinences</a:t>
            </a:r>
          </a:p>
          <a:p>
            <a:pPr marL="742950" lvl="1" indent="-285750">
              <a:spcAft>
                <a:spcPts val="1800"/>
              </a:spcAft>
              <a:buFont typeface="Wingdings" panose="05000000000000000000" pitchFamily="2" charset="2"/>
              <a:buChar char="q"/>
            </a:pPr>
            <a:r>
              <a:rPr lang="fr-FR" b="0" i="0" dirty="0">
                <a:solidFill>
                  <a:srgbClr val="000000"/>
                </a:solidFill>
                <a:effectLst/>
                <a:latin typeface="Arial" panose="020B0604020202020204" pitchFamily="34" charset="0"/>
                <a:cs typeface="Arial" panose="020B0604020202020204" pitchFamily="34" charset="0"/>
              </a:rPr>
              <a:t>du choix de la séquence, au regard des enjeux de la discipline </a:t>
            </a:r>
            <a:endParaRPr lang="fr-FR" dirty="0">
              <a:solidFill>
                <a:srgbClr val="000000"/>
              </a:solidFill>
              <a:latin typeface="Arial" panose="020B0604020202020204" pitchFamily="34" charset="0"/>
              <a:cs typeface="Arial" panose="020B0604020202020204" pitchFamily="34" charset="0"/>
            </a:endParaRPr>
          </a:p>
          <a:p>
            <a:pPr marL="742950" lvl="1" indent="-285750">
              <a:spcAft>
                <a:spcPts val="1800"/>
              </a:spcAft>
              <a:buFont typeface="Wingdings" panose="05000000000000000000" pitchFamily="2" charset="2"/>
              <a:buChar char="q"/>
            </a:pPr>
            <a:r>
              <a:rPr lang="fr-FR" b="0" i="0" dirty="0">
                <a:solidFill>
                  <a:srgbClr val="000000"/>
                </a:solidFill>
                <a:effectLst/>
                <a:latin typeface="Arial" panose="020B0604020202020204" pitchFamily="34" charset="0"/>
                <a:cs typeface="Arial" panose="020B0604020202020204" pitchFamily="34" charset="0"/>
              </a:rPr>
              <a:t>la capacité d'analyse de son activité.</a:t>
            </a:r>
          </a:p>
          <a:p>
            <a:pPr marL="285750" indent="-285750" algn="l">
              <a:spcAft>
                <a:spcPts val="1800"/>
              </a:spcAft>
              <a:buFont typeface="Wingdings" panose="05000000000000000000" pitchFamily="2" charset="2"/>
              <a:buChar char="Ø"/>
            </a:pPr>
            <a:r>
              <a:rPr lang="fr-FR" b="1" i="0" dirty="0">
                <a:solidFill>
                  <a:srgbClr val="FF0000"/>
                </a:solidFill>
                <a:effectLst/>
                <a:latin typeface="Arial" panose="020B0604020202020204" pitchFamily="34" charset="0"/>
                <a:cs typeface="Arial" panose="020B0604020202020204" pitchFamily="34" charset="0"/>
              </a:rPr>
              <a:t>Il est </a:t>
            </a:r>
            <a:r>
              <a:rPr lang="fr-FR" b="1" dirty="0">
                <a:solidFill>
                  <a:srgbClr val="FF0000"/>
                </a:solidFill>
                <a:latin typeface="Arial" panose="020B0604020202020204" pitchFamily="34" charset="0"/>
                <a:cs typeface="Arial" panose="020B0604020202020204" pitchFamily="34" charset="0"/>
              </a:rPr>
              <a:t>possible </a:t>
            </a:r>
            <a:r>
              <a:rPr lang="fr-FR" b="1" i="0" dirty="0">
                <a:solidFill>
                  <a:srgbClr val="FF0000"/>
                </a:solidFill>
                <a:effectLst/>
                <a:latin typeface="Arial" panose="020B0604020202020204" pitchFamily="34" charset="0"/>
                <a:cs typeface="Arial" panose="020B0604020202020204" pitchFamily="34" charset="0"/>
              </a:rPr>
              <a:t>de joindre </a:t>
            </a:r>
            <a:r>
              <a:rPr lang="fr-FR" b="1" dirty="0">
                <a:solidFill>
                  <a:srgbClr val="FF0000"/>
                </a:solidFill>
                <a:latin typeface="Arial" panose="020B0604020202020204" pitchFamily="34" charset="0"/>
                <a:cs typeface="Arial" panose="020B0604020202020204" pitchFamily="34" charset="0"/>
              </a:rPr>
              <a:t>au</a:t>
            </a:r>
            <a:r>
              <a:rPr lang="fr-FR" b="1" i="0" dirty="0">
                <a:solidFill>
                  <a:srgbClr val="FF0000"/>
                </a:solidFill>
                <a:effectLst/>
                <a:latin typeface="Arial" panose="020B0604020202020204" pitchFamily="34" charset="0"/>
                <a:cs typeface="Arial" panose="020B0604020202020204" pitchFamily="34" charset="0"/>
              </a:rPr>
              <a:t> dossier des documents ou travaux réalisés dans le cadre de l'activité décrite</a:t>
            </a:r>
          </a:p>
          <a:p>
            <a:pPr marL="742950" lvl="1" indent="-285750">
              <a:spcAft>
                <a:spcPts val="1800"/>
              </a:spcAft>
              <a:buFont typeface="Wingdings" panose="05000000000000000000" pitchFamily="2" charset="2"/>
              <a:buChar char="q"/>
            </a:pPr>
            <a:r>
              <a:rPr lang="fr-FR" b="0" i="0" dirty="0">
                <a:solidFill>
                  <a:srgbClr val="000000"/>
                </a:solidFill>
                <a:effectLst/>
                <a:latin typeface="Arial" panose="020B0604020202020204" pitchFamily="34" charset="0"/>
                <a:cs typeface="Arial" panose="020B0604020202020204" pitchFamily="34" charset="0"/>
              </a:rPr>
              <a:t> </a:t>
            </a:r>
            <a:r>
              <a:rPr lang="fr-FR" dirty="0">
                <a:solidFill>
                  <a:srgbClr val="000000"/>
                </a:solidFill>
                <a:latin typeface="Arial" panose="020B0604020202020204" pitchFamily="34" charset="0"/>
                <a:cs typeface="Arial" panose="020B0604020202020204" pitchFamily="34" charset="0"/>
              </a:rPr>
              <a:t>éviter l’</a:t>
            </a:r>
            <a:r>
              <a:rPr lang="fr-FR" b="0" i="0" dirty="0">
                <a:solidFill>
                  <a:srgbClr val="000000"/>
                </a:solidFill>
                <a:effectLst/>
                <a:latin typeface="Arial" panose="020B0604020202020204" pitchFamily="34" charset="0"/>
                <a:cs typeface="Arial" panose="020B0604020202020204" pitchFamily="34" charset="0"/>
              </a:rPr>
              <a:t>empilement peu représentatif</a:t>
            </a:r>
            <a:endParaRPr lang="fr-FR" dirty="0">
              <a:solidFill>
                <a:srgbClr val="000000"/>
              </a:solidFill>
              <a:latin typeface="Arial" panose="020B0604020202020204" pitchFamily="34" charset="0"/>
              <a:cs typeface="Arial" panose="020B0604020202020204" pitchFamily="34" charset="0"/>
            </a:endParaRPr>
          </a:p>
          <a:p>
            <a:pPr marL="742950" lvl="1" indent="-285750">
              <a:spcAft>
                <a:spcPts val="1800"/>
              </a:spcAft>
              <a:buFont typeface="Wingdings" panose="05000000000000000000" pitchFamily="2" charset="2"/>
              <a:buChar char="q"/>
            </a:pPr>
            <a:r>
              <a:rPr lang="fr-FR" b="0" i="0" dirty="0">
                <a:solidFill>
                  <a:srgbClr val="000000"/>
                </a:solidFill>
                <a:effectLst/>
                <a:latin typeface="Arial" panose="020B0604020202020204" pitchFamily="34" charset="0"/>
                <a:cs typeface="Arial" panose="020B0604020202020204" pitchFamily="34" charset="0"/>
              </a:rPr>
              <a:t>c'est la pertinence du choix et l'intérêt du document qui seront évalués </a:t>
            </a:r>
          </a:p>
          <a:p>
            <a:pPr marL="1200150" lvl="2" indent="-285750">
              <a:spcAft>
                <a:spcPts val="1800"/>
              </a:spcAft>
              <a:buFont typeface="Wingdings" panose="05000000000000000000" pitchFamily="2" charset="2"/>
              <a:buChar char="v"/>
            </a:pPr>
            <a:r>
              <a:rPr lang="fr-FR" b="0" i="0" dirty="0">
                <a:solidFill>
                  <a:srgbClr val="000000"/>
                </a:solidFill>
                <a:effectLst/>
                <a:latin typeface="Arial" panose="020B0604020202020204" pitchFamily="34" charset="0"/>
                <a:cs typeface="Arial" panose="020B0604020202020204" pitchFamily="34" charset="0"/>
              </a:rPr>
              <a:t>au regard de l'expérience d'enseignement analysée.</a:t>
            </a:r>
          </a:p>
        </p:txBody>
      </p:sp>
    </p:spTree>
    <p:extLst>
      <p:ext uri="{BB962C8B-B14F-4D97-AF65-F5344CB8AC3E}">
        <p14:creationId xmlns:p14="http://schemas.microsoft.com/office/powerpoint/2010/main" val="516239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4C1E1-5319-C0C2-8000-72253CDED166}"/>
            </a:ext>
          </a:extLst>
        </p:cNvPr>
        <p:cNvGrpSpPr/>
        <p:nvPr/>
      </p:nvGrpSpPr>
      <p:grpSpPr>
        <a:xfrm>
          <a:off x="0" y="0"/>
          <a:ext cx="0" cy="0"/>
          <a:chOff x="0" y="0"/>
          <a:chExt cx="0" cy="0"/>
        </a:xfrm>
      </p:grpSpPr>
      <p:pic>
        <p:nvPicPr>
          <p:cNvPr id="23" name="Picture 22" descr="Calendrier d’une table empilée en haut des blocs-notes">
            <a:extLst>
              <a:ext uri="{FF2B5EF4-FFF2-40B4-BE49-F238E27FC236}">
                <a16:creationId xmlns:a16="http://schemas.microsoft.com/office/drawing/2014/main" id="{D96FBE15-5D7C-AE89-A475-2BEC060D373F}"/>
              </a:ext>
            </a:extLst>
          </p:cNvPr>
          <p:cNvPicPr>
            <a:picLocks noChangeAspect="1"/>
          </p:cNvPicPr>
          <p:nvPr/>
        </p:nvPicPr>
        <p:blipFill>
          <a:blip r:embed="rId2"/>
          <a:srcRect t="15730"/>
          <a:stretch>
            <a:fillRect/>
          </a:stretch>
        </p:blipFill>
        <p:spPr>
          <a:xfrm>
            <a:off x="-276817" y="192946"/>
            <a:ext cx="12191980" cy="6858001"/>
          </a:xfrm>
          <a:prstGeom prst="rect">
            <a:avLst/>
          </a:prstGeom>
        </p:spPr>
      </p:pic>
      <p:sp>
        <p:nvSpPr>
          <p:cNvPr id="2" name="Titre 1">
            <a:extLst>
              <a:ext uri="{FF2B5EF4-FFF2-40B4-BE49-F238E27FC236}">
                <a16:creationId xmlns:a16="http://schemas.microsoft.com/office/drawing/2014/main" id="{467E0D58-4791-C1E9-ADE9-A7BBACA7EA0A}"/>
              </a:ext>
            </a:extLst>
          </p:cNvPr>
          <p:cNvSpPr>
            <a:spLocks noGrp="1"/>
          </p:cNvSpPr>
          <p:nvPr>
            <p:ph type="title"/>
          </p:nvPr>
        </p:nvSpPr>
        <p:spPr>
          <a:xfrm>
            <a:off x="0" y="729842"/>
            <a:ext cx="4506064" cy="2960436"/>
          </a:xfrm>
        </p:spPr>
        <p:txBody>
          <a:bodyPr vert="horz" lIns="91440" tIns="45720" rIns="91440" bIns="45720" rtlCol="0" anchor="b">
            <a:noAutofit/>
          </a:bodyPr>
          <a:lstStyle/>
          <a:p>
            <a:r>
              <a:rPr lang="en-US" sz="4800" dirty="0">
                <a:solidFill>
                  <a:schemeClr val="bg1"/>
                </a:solidFill>
                <a:latin typeface="Arial" panose="020B0604020202020204" pitchFamily="34" charset="0"/>
                <a:cs typeface="Arial" panose="020B0604020202020204" pitchFamily="34" charset="0"/>
              </a:rPr>
              <a:t>2.  </a:t>
            </a:r>
            <a:r>
              <a:rPr lang="en-US" sz="4800" dirty="0" err="1">
                <a:solidFill>
                  <a:schemeClr val="bg1"/>
                </a:solidFill>
                <a:latin typeface="Arial" panose="020B0604020202020204" pitchFamily="34" charset="0"/>
                <a:cs typeface="Arial" panose="020B0604020202020204" pitchFamily="34" charset="0"/>
              </a:rPr>
              <a:t>Que</a:t>
            </a:r>
            <a:r>
              <a:rPr lang="en-US" sz="4800" dirty="0">
                <a:solidFill>
                  <a:schemeClr val="bg1"/>
                </a:solidFill>
                <a:latin typeface="Arial" panose="020B0604020202020204" pitchFamily="34" charset="0"/>
                <a:cs typeface="Arial" panose="020B0604020202020204" pitchFamily="34" charset="0"/>
              </a:rPr>
              <a:t>   </a:t>
            </a:r>
            <a:r>
              <a:rPr lang="en-US" sz="4800" dirty="0" err="1">
                <a:solidFill>
                  <a:schemeClr val="bg1"/>
                </a:solidFill>
                <a:latin typeface="Arial" panose="020B0604020202020204" pitchFamily="34" charset="0"/>
                <a:cs typeface="Arial" panose="020B0604020202020204" pitchFamily="34" charset="0"/>
              </a:rPr>
              <a:t>présenter</a:t>
            </a:r>
            <a:r>
              <a:rPr lang="en-US" sz="4800" dirty="0">
                <a:solidFill>
                  <a:schemeClr val="bg1"/>
                </a:solidFill>
                <a:latin typeface="Arial" panose="020B0604020202020204" pitchFamily="34" charset="0"/>
                <a:cs typeface="Arial" panose="020B0604020202020204" pitchFamily="34" charset="0"/>
              </a:rPr>
              <a:t> et comment</a:t>
            </a:r>
            <a:br>
              <a:rPr lang="en-US" sz="4800" dirty="0">
                <a:solidFill>
                  <a:schemeClr val="bg1"/>
                </a:solidFill>
                <a:latin typeface="Arial" panose="020B0604020202020204" pitchFamily="34" charset="0"/>
                <a:cs typeface="Arial" panose="020B0604020202020204" pitchFamily="34" charset="0"/>
              </a:rPr>
            </a:br>
            <a:r>
              <a:rPr lang="en-US" sz="4800" dirty="0">
                <a:solidFill>
                  <a:schemeClr val="bg1"/>
                </a:solidFill>
                <a:latin typeface="Arial" panose="020B0604020202020204" pitchFamily="34" charset="0"/>
                <a:cs typeface="Arial" panose="020B0604020202020204" pitchFamily="34" charset="0"/>
              </a:rPr>
              <a:t>presenter ?</a:t>
            </a:r>
          </a:p>
        </p:txBody>
      </p:sp>
    </p:spTree>
    <p:extLst>
      <p:ext uri="{BB962C8B-B14F-4D97-AF65-F5344CB8AC3E}">
        <p14:creationId xmlns:p14="http://schemas.microsoft.com/office/powerpoint/2010/main" val="816451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4D80C97-04A1-6F1B-959E-78AE5D2AAC43}"/>
              </a:ext>
            </a:extLst>
          </p:cNvPr>
          <p:cNvSpPr txBox="1"/>
          <p:nvPr/>
        </p:nvSpPr>
        <p:spPr>
          <a:xfrm>
            <a:off x="1249960" y="805343"/>
            <a:ext cx="9613783" cy="4524315"/>
          </a:xfrm>
          <a:prstGeom prst="rect">
            <a:avLst/>
          </a:prstGeom>
          <a:solidFill>
            <a:schemeClr val="accent1">
              <a:lumMod val="20000"/>
              <a:lumOff val="80000"/>
            </a:schemeClr>
          </a:solidFill>
        </p:spPr>
        <p:txBody>
          <a:bodyPr wrap="square">
            <a:spAutoFit/>
          </a:bodyPr>
          <a:lstStyle/>
          <a:p>
            <a:pPr algn="ctr"/>
            <a:r>
              <a:rPr lang="fr-FR" sz="3200" b="1" dirty="0">
                <a:solidFill>
                  <a:srgbClr val="FF0000"/>
                </a:solidFill>
                <a:latin typeface="Arial" panose="020B0604020202020204" pitchFamily="34" charset="0"/>
                <a:cs typeface="Arial" panose="020B0604020202020204" pitchFamily="34" charset="0"/>
              </a:rPr>
              <a:t>Du point de vue de la méthode</a:t>
            </a:r>
          </a:p>
          <a:p>
            <a:endParaRPr lang="fr-FR" sz="32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fr-FR" sz="3200" dirty="0">
                <a:latin typeface="Arial" panose="020B0604020202020204" pitchFamily="34" charset="0"/>
                <a:cs typeface="Arial" panose="020B0604020202020204" pitchFamily="34" charset="0"/>
              </a:rPr>
              <a:t>Identifier clairement les étapes de la démarche didactique et pédagogique ; </a:t>
            </a:r>
          </a:p>
          <a:p>
            <a:pPr marL="342900" indent="-342900">
              <a:buFont typeface="Wingdings" panose="05000000000000000000" pitchFamily="2" charset="2"/>
              <a:buChar char="q"/>
            </a:pPr>
            <a:r>
              <a:rPr lang="fr-FR" sz="3200" dirty="0">
                <a:latin typeface="Arial" panose="020B0604020202020204" pitchFamily="34" charset="0"/>
                <a:cs typeface="Arial" panose="020B0604020202020204" pitchFamily="34" charset="0"/>
              </a:rPr>
              <a:t>Mettre en valeur la réflexion et l’analyse ; </a:t>
            </a:r>
          </a:p>
          <a:p>
            <a:pPr marL="342900" indent="-342900">
              <a:buFont typeface="Wingdings" panose="05000000000000000000" pitchFamily="2" charset="2"/>
              <a:buChar char="q"/>
            </a:pPr>
            <a:r>
              <a:rPr lang="fr-FR" sz="3200" dirty="0">
                <a:latin typeface="Arial" panose="020B0604020202020204" pitchFamily="34" charset="0"/>
                <a:cs typeface="Arial" panose="020B0604020202020204" pitchFamily="34" charset="0"/>
              </a:rPr>
              <a:t>Articuler les six pages et les annexes ; </a:t>
            </a:r>
          </a:p>
          <a:p>
            <a:pPr marL="342900" indent="-342900">
              <a:buFont typeface="Wingdings" panose="05000000000000000000" pitchFamily="2" charset="2"/>
              <a:buChar char="q"/>
            </a:pPr>
            <a:r>
              <a:rPr lang="fr-FR" sz="3200" dirty="0">
                <a:latin typeface="Arial" panose="020B0604020202020204" pitchFamily="34" charset="0"/>
                <a:cs typeface="Arial" panose="020B0604020202020204" pitchFamily="34" charset="0"/>
              </a:rPr>
              <a:t>Faciliter la lecture par des liens, des renvois, des commentaires associés aux tableaux, aux annexes, aux sources et aux références utilisées.</a:t>
            </a:r>
          </a:p>
        </p:txBody>
      </p:sp>
    </p:spTree>
    <p:extLst>
      <p:ext uri="{BB962C8B-B14F-4D97-AF65-F5344CB8AC3E}">
        <p14:creationId xmlns:p14="http://schemas.microsoft.com/office/powerpoint/2010/main" val="3866662006"/>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docProps/app.xml><?xml version="1.0" encoding="utf-8"?>
<Properties xmlns="http://schemas.openxmlformats.org/officeDocument/2006/extended-properties" xmlns:vt="http://schemas.openxmlformats.org/officeDocument/2006/docPropsVTypes">
  <TotalTime>0</TotalTime>
  <Words>1542</Words>
  <Application>Microsoft Office PowerPoint</Application>
  <PresentationFormat>Grand écran</PresentationFormat>
  <Paragraphs>122</Paragraphs>
  <Slides>18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18</vt:i4>
      </vt:variant>
    </vt:vector>
  </HeadingPairs>
  <TitlesOfParts>
    <vt:vector size="22" baseType="lpstr">
      <vt:lpstr>Arial</vt:lpstr>
      <vt:lpstr>Neue Haas Grotesk Text Pro</vt:lpstr>
      <vt:lpstr>Wingdings</vt:lpstr>
      <vt:lpstr>VanillaVTI</vt:lpstr>
      <vt:lpstr>Construire et concevoir la  proposition pédagogique du dossier RAEP : quelques invariants</vt:lpstr>
      <vt:lpstr>1. Rappels du cahier des charges &amp; des textes officiels</vt:lpstr>
      <vt:lpstr>Présentation PowerPoint</vt:lpstr>
      <vt:lpstr>Présentation PowerPoint</vt:lpstr>
      <vt:lpstr>Présentation PowerPoint</vt:lpstr>
      <vt:lpstr>Présentation PowerPoint</vt:lpstr>
      <vt:lpstr>Présentation PowerPoint</vt:lpstr>
      <vt:lpstr>2.  Que   présenter et comment presenter ?</vt:lpstr>
      <vt:lpstr>Présentation PowerPoint</vt:lpstr>
      <vt:lpstr>Présentation PowerPoint</vt:lpstr>
      <vt:lpstr>Présentation PowerPoint</vt:lpstr>
      <vt:lpstr>3. Structurer, organiser sa proposition pédagogique</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Thierry Bouffechoux - ISFEC Normandie</dc:creator>
  <cp:lastModifiedBy>Thierry Bouffechoux - ISFEC Normandie</cp:lastModifiedBy>
  <cp:revision>2</cp:revision>
  <dcterms:created xsi:type="dcterms:W3CDTF">2025-10-09T08:01:07Z</dcterms:created>
  <dcterms:modified xsi:type="dcterms:W3CDTF">2025-10-09T11:00:24Z</dcterms:modified>
</cp:coreProperties>
</file>