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300" r:id="rId25"/>
    <p:sldId id="278" r:id="rId26"/>
    <p:sldId id="279" r:id="rId27"/>
    <p:sldId id="285" r:id="rId28"/>
    <p:sldId id="286" r:id="rId29"/>
    <p:sldId id="287" r:id="rId30"/>
    <p:sldId id="281" r:id="rId31"/>
    <p:sldId id="282" r:id="rId32"/>
    <p:sldId id="283" r:id="rId33"/>
    <p:sldId id="284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7" r:id="rId43"/>
    <p:sldId id="296" r:id="rId44"/>
    <p:sldId id="298" r:id="rId45"/>
    <p:sldId id="299" r:id="rId4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0510-0584-4D83-BA4B-0B700FD902A9}" type="datetimeFigureOut">
              <a:rPr lang="fr-FR" smtClean="0"/>
              <a:pPr/>
              <a:t>25/09/2025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DE592-1CF9-47C2-895D-8CFB244FFC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rdn.qc.ca/discas/Apprentissage/activiteApprentissage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936104"/>
          </a:xfrm>
        </p:spPr>
        <p:txBody>
          <a:bodyPr>
            <a:noAutofit/>
          </a:bodyPr>
          <a:lstStyle/>
          <a:p>
            <a:r>
              <a:rPr lang="fr-FR" sz="6000" b="1" dirty="0">
                <a:latin typeface="Arial Narrow" pitchFamily="34" charset="0"/>
              </a:rPr>
              <a:t>Construire une activité d’apprentissage, quelques règles et repères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fr-FR" dirty="0"/>
          </a:p>
          <a:p>
            <a:pPr algn="r"/>
            <a:endParaRPr lang="fr-FR" dirty="0"/>
          </a:p>
          <a:p>
            <a:pPr algn="r"/>
            <a:r>
              <a:rPr lang="fr-FR" sz="2400" dirty="0" err="1">
                <a:latin typeface="Arial Narrow" pitchFamily="34" charset="0"/>
              </a:rPr>
              <a:t>T.Bouffechoux</a:t>
            </a:r>
            <a:r>
              <a:rPr lang="fr-FR" sz="2400" dirty="0">
                <a:latin typeface="Arial Narrow" pitchFamily="34" charset="0"/>
              </a:rPr>
              <a:t>/</a:t>
            </a:r>
            <a:r>
              <a:rPr lang="fr-FR" sz="2400" dirty="0" err="1">
                <a:latin typeface="Arial Narrow" pitchFamily="34" charset="0"/>
              </a:rPr>
              <a:t>Isfec</a:t>
            </a:r>
            <a:r>
              <a:rPr lang="fr-FR" sz="2400" dirty="0">
                <a:latin typeface="Arial Narrow" pitchFamily="34" charset="0"/>
              </a:rPr>
              <a:t> Normandie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L’enseignant est un guide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Qui fait émerger des compétences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0070C0"/>
                </a:solidFill>
                <a:latin typeface="Arial Narrow" pitchFamily="34" charset="0"/>
              </a:rPr>
              <a:t>Le savoir est une ressource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6600" b="1" dirty="0">
                <a:latin typeface="Arial Narrow" pitchFamily="34" charset="0"/>
              </a:rPr>
              <a:t>3. Principes didactiques généraux de la conception </a:t>
            </a:r>
            <a:r>
              <a:rPr lang="fr-FR" sz="6600" b="1" dirty="0" err="1">
                <a:latin typeface="Arial Narrow" pitchFamily="34" charset="0"/>
              </a:rPr>
              <a:t>socio-constructiviste</a:t>
            </a:r>
            <a:endParaRPr lang="fr-FR" sz="66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C'est l'élève qui apprend</a:t>
            </a:r>
            <a:endParaRPr lang="fr-FR" sz="3600" dirty="0"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Apprendre est un processus actif qui exige que l'élève s'investisse et se mobilise. 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C'est ce à quoi l'on réfère quand on dit que </a:t>
            </a:r>
            <a:r>
              <a:rPr lang="fr-FR" sz="3600" i="1" dirty="0">
                <a:latin typeface="Arial Narrow" pitchFamily="34" charset="0"/>
              </a:rPr>
              <a:t>l'élève est un sujet apprenant</a:t>
            </a:r>
            <a:r>
              <a:rPr lang="fr-FR" sz="3600" dirty="0">
                <a:latin typeface="Arial Narrow" pitchFamily="34" charset="0"/>
              </a:rPr>
              <a:t> ou qu'il est </a:t>
            </a:r>
            <a:r>
              <a:rPr lang="fr-FR" sz="3600" i="1" dirty="0">
                <a:latin typeface="Arial Narrow" pitchFamily="34" charset="0"/>
              </a:rPr>
              <a:t>l'agent de son propre apprentissage</a:t>
            </a:r>
            <a:endParaRPr lang="fr-FR" sz="36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/>
              <a:t> </a:t>
            </a:r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L'élève doit avoir des raisons d'apprendre</a:t>
            </a:r>
            <a:endParaRPr lang="fr-FR" sz="3600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Il faut que l'élève sente un minimum de motivation et de confiance devant l'apprentissage… 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…et qu'il trouve du sens à faire ce qu'on lui demande.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L'élève apprend pour faire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L'apprentissage doit permettre de réaliser des actions et d'accomplir des tâches qui étaient inaccessibles avant.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Sans être exclusivement utilitaire, l'apprentissage doit être utile et trouver des applications dans la "vraie vie".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L'élève apprend en faisant</a:t>
            </a:r>
            <a:endParaRPr lang="fr-FR" sz="3600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C'est par l'expérience personnelle, par des manipulations concrètes et par l'accomplissement de tâches… 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…que l'élève peut intérioriser les informations et les stratégies d'apprentissage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L'élève apprend en se regardant faire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L'apprentissage vise, en bout de ligne, la correction des erreurs. Mais ce sont aussi les erreurs qui servent à apprendre.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Pour cela, il faut que l'élève apprenne à se connaître et à se comparer, identifie ses erreurs et ses réussites, sache quelles façons de faire aboutissent à des erreurs et quelles stratégies aboutissent à des réussites, et pourquoi.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En conséquence, l'apprentissage doit intégrer des phases de </a:t>
            </a:r>
            <a:r>
              <a:rPr lang="fr-FR" b="1" dirty="0">
                <a:latin typeface="Arial Narrow" pitchFamily="34" charset="0"/>
              </a:rPr>
              <a:t>rétroaction, d'objectivation, de métacognition</a:t>
            </a:r>
            <a:r>
              <a:rPr lang="fr-FR" dirty="0">
                <a:latin typeface="Arial Narrow" pitchFamily="34" charset="0"/>
              </a:rPr>
              <a:t> : autant de termes techniques </a:t>
            </a:r>
            <a:r>
              <a:rPr lang="fr-FR" b="1" dirty="0">
                <a:latin typeface="Arial Narrow" pitchFamily="34" charset="0"/>
              </a:rPr>
              <a:t>désignant l'action de réfléchir sur ce qu'on a fait pour mieux faire ce qu'on va faire</a:t>
            </a:r>
            <a:r>
              <a:rPr lang="fr-FR" dirty="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L'élève apprend en interagissant</a:t>
            </a:r>
            <a:r>
              <a:rPr lang="fr-FR" sz="3600" dirty="0">
                <a:solidFill>
                  <a:srgbClr val="FF0000"/>
                </a:solidFill>
                <a:latin typeface="Arial Narrow" pitchFamily="34" charset="0"/>
              </a:rPr>
              <a:t> 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Amené à confronter ou à concilier son point de vue avec celui des autres, 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l'élève valide et régule ses représentations mentales et la nécessité de les communiquer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l'oblige à les clarifier aussi pour lui-même, à les expliquer et à les justifier.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L'élève utilise des stratégies pour apprendre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Même quand il semble apprendre peu ou mal, l'élève n'apprend pas au hasard: il part de ce qu'il sait et essaie de ramener les nouvelles situations à d'autres qu'il connaît.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Quand une méthode a bien fonctionné, il va l'utiliser à nouveau jusqu'à ce qu'il en découvre les limites ou qu'il en invente une meilleure.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Il va facilement généraliser, se donner des recettes, sinon des règles. 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L'enseignement doit capitaliser sur cette capacité en la rendant explicite et en l'encourageant.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L'élève apprend à partir de ce qu'il connaît déjà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Devant une situation nouvelle, il essaie de trouver des éléments connus, des structures familières qui peuvent servir de point de repère.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Avant d'inventer de nouvelles stratégies, il essaiera d'abord celles qu'il connaît. 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Bref, pour apprendre, il fait appel à son expérience et à ses connaissances antérieures.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8000" b="1" dirty="0">
              <a:latin typeface="Arial Narrow" pitchFamily="34" charset="0"/>
            </a:endParaRPr>
          </a:p>
          <a:p>
            <a:pPr marL="1371600" indent="-1371600" algn="ctr">
              <a:buAutoNum type="arabicPeriod"/>
            </a:pPr>
            <a:r>
              <a:rPr lang="fr-FR" sz="8000" b="1" dirty="0">
                <a:latin typeface="Arial Narrow" pitchFamily="34" charset="0"/>
              </a:rPr>
              <a:t>Un mécanisme</a:t>
            </a:r>
          </a:p>
          <a:p>
            <a:pPr marL="1371600" indent="-1371600" algn="ctr">
              <a:buNone/>
            </a:pPr>
            <a:r>
              <a:rPr lang="fr-FR" sz="3100" dirty="0">
                <a:latin typeface="Arial Narrow" pitchFamily="34" charset="0"/>
                <a:hlinkClick r:id="rId2"/>
              </a:rPr>
              <a:t>http://www.csrdn.qc.ca/discas/Apprentissage/activiteApprentissage.html</a:t>
            </a:r>
            <a:endParaRPr lang="fr-FR" sz="31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itchFamily="34" charset="0"/>
              </a:rPr>
              <a:t>Résumons…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sz="4400" b="1" dirty="0">
                <a:solidFill>
                  <a:srgbClr val="FF0000"/>
                </a:solidFill>
                <a:latin typeface="Arial Narrow" pitchFamily="34" charset="0"/>
              </a:rPr>
              <a:t>l'enseignant doit viser</a:t>
            </a:r>
            <a:r>
              <a:rPr lang="fr-FR" sz="4400" b="1" dirty="0">
                <a:latin typeface="Arial Narrow" pitchFamily="34" charset="0"/>
              </a:rPr>
              <a:t> </a:t>
            </a:r>
            <a:r>
              <a:rPr lang="fr-FR" sz="4400" b="1" dirty="0">
                <a:solidFill>
                  <a:srgbClr val="FF0000"/>
                </a:solidFill>
                <a:latin typeface="Arial Narrow" pitchFamily="34" charset="0"/>
              </a:rPr>
              <a:t>deux choses </a:t>
            </a:r>
            <a:r>
              <a:rPr lang="fr-FR" sz="4400" b="1" dirty="0">
                <a:latin typeface="Arial Narrow" pitchFamily="34" charset="0"/>
              </a:rPr>
              <a:t>en proposant des activités d'apprentissage à ses élèves: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sz="4400" b="1" dirty="0">
                <a:latin typeface="Arial Narrow" pitchFamily="34" charset="0"/>
              </a:rPr>
              <a:t>1</a:t>
            </a:r>
            <a:r>
              <a:rPr lang="fr-FR" sz="4400" b="1" baseline="30000" dirty="0">
                <a:latin typeface="Arial Narrow" pitchFamily="34" charset="0"/>
              </a:rPr>
              <a:t>ère</a:t>
            </a:r>
            <a:r>
              <a:rPr lang="fr-FR" sz="4400" b="1" dirty="0">
                <a:latin typeface="Arial Narrow" pitchFamily="34" charset="0"/>
              </a:rPr>
              <a:t> chose :</a:t>
            </a:r>
          </a:p>
          <a:p>
            <a:pPr>
              <a:buNone/>
            </a:pPr>
            <a:r>
              <a:rPr lang="fr-FR" sz="4400" b="1" dirty="0">
                <a:solidFill>
                  <a:srgbClr val="FF0000"/>
                </a:solidFill>
                <a:latin typeface="Arial Narrow" pitchFamily="34" charset="0"/>
              </a:rPr>
              <a:t>mobiliser l'énergie de l'élève</a:t>
            </a:r>
            <a:endParaRPr lang="fr-FR" sz="4400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4400" dirty="0">
                <a:latin typeface="Arial Narrow" pitchFamily="34" charset="0"/>
              </a:rPr>
              <a:t>et pour cela le motiver, le mettre en situation, l'intéresser, lui donner confiance, rendre la situation d'apprentissage intelligible et signifiante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17600" b="1" dirty="0">
                <a:latin typeface="Arial Narrow" pitchFamily="34" charset="0"/>
              </a:rPr>
              <a:t>2</a:t>
            </a:r>
            <a:r>
              <a:rPr lang="fr-FR" sz="17600" b="1" baseline="30000" dirty="0">
                <a:latin typeface="Arial Narrow" pitchFamily="34" charset="0"/>
              </a:rPr>
              <a:t>ème</a:t>
            </a:r>
            <a:r>
              <a:rPr lang="fr-FR" sz="17600" b="1" dirty="0">
                <a:latin typeface="Arial Narrow" pitchFamily="34" charset="0"/>
              </a:rPr>
              <a:t> chose :</a:t>
            </a:r>
          </a:p>
          <a:p>
            <a:pPr>
              <a:buNone/>
            </a:pPr>
            <a:r>
              <a:rPr lang="fr-FR" sz="17600" b="1" dirty="0">
                <a:solidFill>
                  <a:srgbClr val="FF0000"/>
                </a:solidFill>
                <a:latin typeface="Arial Narrow" pitchFamily="34" charset="0"/>
              </a:rPr>
              <a:t>canaliser l'énergie de l'élève vers les apprentissages recherchés</a:t>
            </a:r>
            <a:endParaRPr lang="fr-FR" sz="17600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17600" dirty="0">
                <a:latin typeface="Arial Narrow" pitchFamily="34" charset="0"/>
              </a:rPr>
              <a:t>et pour cela placer l'élève devant des tâches, le faire réfléchir sur ses actions, lui permettre de s'outiller pour effectuer ces tâches avec le plus d'efficacité et d'autonomie possible</a:t>
            </a:r>
            <a:r>
              <a:rPr lang="fr-FR" sz="7300" dirty="0">
                <a:latin typeface="Arial Narrow" pitchFamily="34" charset="0"/>
              </a:rPr>
              <a:t>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b="1" dirty="0">
                <a:latin typeface="Arial Narrow" pitchFamily="34" charset="0"/>
              </a:rPr>
              <a:t>4. La valse à quatre temps de l’apprentissage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1268760"/>
            <a:ext cx="1656184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Mettre en situation &amp;</a:t>
            </a:r>
          </a:p>
          <a:p>
            <a:pPr algn="ctr"/>
            <a:r>
              <a:rPr lang="fr-FR" dirty="0"/>
              <a:t>représenter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5776" y="1268760"/>
            <a:ext cx="1584176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Expérimenter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4860032" y="1268760"/>
            <a:ext cx="1584176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Objectiver</a:t>
            </a:r>
          </a:p>
        </p:txBody>
      </p:sp>
      <p:sp>
        <p:nvSpPr>
          <p:cNvPr id="9" name="Rectangle 8"/>
          <p:cNvSpPr/>
          <p:nvPr/>
        </p:nvSpPr>
        <p:spPr>
          <a:xfrm>
            <a:off x="6948264" y="1268760"/>
            <a:ext cx="1728192" cy="10801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Réinvestir</a:t>
            </a:r>
          </a:p>
        </p:txBody>
      </p:sp>
      <p:sp>
        <p:nvSpPr>
          <p:cNvPr id="11" name="Double flèche horizontale 10"/>
          <p:cNvSpPr/>
          <p:nvPr/>
        </p:nvSpPr>
        <p:spPr>
          <a:xfrm>
            <a:off x="3995936" y="1484784"/>
            <a:ext cx="1080120" cy="576064"/>
          </a:xfrm>
          <a:prstGeom prst="left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13" name="Connecteur en arc 12"/>
          <p:cNvCxnSpPr/>
          <p:nvPr/>
        </p:nvCxnSpPr>
        <p:spPr>
          <a:xfrm rot="5400000" flipH="1" flipV="1">
            <a:off x="-2484784" y="692696"/>
            <a:ext cx="72008" cy="72008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èche vers le bas 13"/>
          <p:cNvSpPr/>
          <p:nvPr/>
        </p:nvSpPr>
        <p:spPr>
          <a:xfrm>
            <a:off x="1187624" y="2564904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3203848" y="263691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5364088" y="263691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bas 16"/>
          <p:cNvSpPr/>
          <p:nvPr/>
        </p:nvSpPr>
        <p:spPr>
          <a:xfrm>
            <a:off x="7524328" y="2636912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323528" y="3140968"/>
            <a:ext cx="1872208" cy="172819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latin typeface="Arial Narrow" pitchFamily="34" charset="0"/>
              </a:rPr>
              <a:t>Mobiliser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Mettre en  activité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 Installer un climat propice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Mobiliser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Accompagner l’activité</a:t>
            </a:r>
          </a:p>
          <a:p>
            <a:pPr algn="ctr"/>
            <a:endParaRPr lang="fr-FR" sz="1100" dirty="0"/>
          </a:p>
        </p:txBody>
      </p:sp>
      <p:sp>
        <p:nvSpPr>
          <p:cNvPr id="20" name="Ellipse 19"/>
          <p:cNvSpPr/>
          <p:nvPr/>
        </p:nvSpPr>
        <p:spPr>
          <a:xfrm>
            <a:off x="2411760" y="3212976"/>
            <a:ext cx="1944216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latin typeface="Arial Narrow" pitchFamily="34" charset="0"/>
              </a:rPr>
              <a:t>Faire accomplir une tâche 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Expérimenter  Encourager les hypothèses , les erreurs &amp; les stratégies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Intégrer les connaissances</a:t>
            </a:r>
          </a:p>
        </p:txBody>
      </p:sp>
      <p:sp>
        <p:nvSpPr>
          <p:cNvPr id="21" name="Ellipse 20"/>
          <p:cNvSpPr/>
          <p:nvPr/>
        </p:nvSpPr>
        <p:spPr>
          <a:xfrm>
            <a:off x="4572000" y="3212976"/>
            <a:ext cx="1872208" cy="172819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latin typeface="Arial Narrow" pitchFamily="34" charset="0"/>
              </a:rPr>
              <a:t>   Faire le bilan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Évaluer la démarche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Modéliser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Structurer les connaissances 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Formaliser les concepts 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Dégager l’essentiel</a:t>
            </a:r>
          </a:p>
          <a:p>
            <a:pPr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6732240" y="3212976"/>
            <a:ext cx="1944216" cy="172819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latin typeface="Arial Narrow" pitchFamily="34" charset="0"/>
            </a:endParaRPr>
          </a:p>
          <a:p>
            <a:pPr algn="ctr"/>
            <a:endParaRPr lang="fr-FR" sz="1100" dirty="0">
              <a:latin typeface="Arial Narrow" pitchFamily="34" charset="0"/>
            </a:endParaRPr>
          </a:p>
          <a:p>
            <a:pPr algn="ctr"/>
            <a:endParaRPr lang="fr-FR" sz="1100" dirty="0">
              <a:latin typeface="Arial Narrow" pitchFamily="34" charset="0"/>
            </a:endParaRPr>
          </a:p>
          <a:p>
            <a:pPr algn="ctr"/>
            <a:endParaRPr lang="fr-FR" sz="1100" dirty="0">
              <a:latin typeface="Arial Narrow" pitchFamily="34" charset="0"/>
            </a:endParaRPr>
          </a:p>
          <a:p>
            <a:pPr algn="ctr"/>
            <a:endParaRPr lang="fr-FR" sz="1100" dirty="0">
              <a:latin typeface="Arial Narrow" pitchFamily="34" charset="0"/>
            </a:endParaRPr>
          </a:p>
          <a:p>
            <a:pPr algn="ctr"/>
            <a:r>
              <a:rPr lang="fr-FR" sz="1100" dirty="0">
                <a:latin typeface="Arial Narrow" pitchFamily="34" charset="0"/>
              </a:rPr>
              <a:t>Faire approfondir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 les tâches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Diversifier les tâches</a:t>
            </a:r>
          </a:p>
          <a:p>
            <a:pPr algn="ctr"/>
            <a:r>
              <a:rPr lang="fr-FR" sz="1100" dirty="0" err="1">
                <a:latin typeface="Arial Narrow" pitchFamily="34" charset="0"/>
              </a:rPr>
              <a:t>Décontextualiser</a:t>
            </a:r>
            <a:r>
              <a:rPr lang="fr-FR" sz="1100" dirty="0">
                <a:latin typeface="Arial Narrow" pitchFamily="34" charset="0"/>
              </a:rPr>
              <a:t> l’apprentissage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Favoriser le transfert des habiletés &amp; les consolider</a:t>
            </a:r>
          </a:p>
          <a:p>
            <a:pPr algn="ctr"/>
            <a:r>
              <a:rPr lang="fr-FR" sz="1100" dirty="0">
                <a:latin typeface="Arial Narrow" pitchFamily="34" charset="0"/>
              </a:rPr>
              <a:t>Rendre autonome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23" name="Flèche vers le haut 22"/>
          <p:cNvSpPr/>
          <p:nvPr/>
        </p:nvSpPr>
        <p:spPr>
          <a:xfrm>
            <a:off x="1043608" y="4941168"/>
            <a:ext cx="432048" cy="360040"/>
          </a:xfrm>
          <a:prstGeom prst="upArrow">
            <a:avLst>
              <a:gd name="adj1" fmla="val 50000"/>
              <a:gd name="adj2" fmla="val 421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e haut 24"/>
          <p:cNvSpPr/>
          <p:nvPr/>
        </p:nvSpPr>
        <p:spPr>
          <a:xfrm>
            <a:off x="3203848" y="5013176"/>
            <a:ext cx="432048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vers le haut 25"/>
          <p:cNvSpPr/>
          <p:nvPr/>
        </p:nvSpPr>
        <p:spPr>
          <a:xfrm>
            <a:off x="5220072" y="5013176"/>
            <a:ext cx="432048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vers le haut 26"/>
          <p:cNvSpPr/>
          <p:nvPr/>
        </p:nvSpPr>
        <p:spPr>
          <a:xfrm>
            <a:off x="7596336" y="5013176"/>
            <a:ext cx="43204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à coins arrondis 27"/>
          <p:cNvSpPr/>
          <p:nvPr/>
        </p:nvSpPr>
        <p:spPr>
          <a:xfrm>
            <a:off x="395536" y="5445224"/>
            <a:ext cx="1728192" cy="122413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/>
              <a:buChar char="Ø"/>
            </a:pPr>
            <a:endParaRPr lang="fr-FR" sz="1100" b="1" dirty="0"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Provoquer / piquer</a:t>
            </a:r>
          </a:p>
          <a:p>
            <a:pPr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Sécuriser </a:t>
            </a:r>
          </a:p>
          <a:p>
            <a:pPr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Rappeler les préalables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Clarifier les consignes</a:t>
            </a:r>
          </a:p>
          <a:p>
            <a:pPr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Vérifier (environnement, préalables, compréhension des consignes…)</a:t>
            </a:r>
          </a:p>
          <a:p>
            <a:pPr algn="ctr"/>
            <a:endParaRPr lang="fr-FR" sz="1100" dirty="0">
              <a:latin typeface="Arial Narrow" pitchFamily="34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2483768" y="5445224"/>
            <a:ext cx="1800200" cy="12024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/>
              <a:buChar char="Ø"/>
            </a:pPr>
            <a:endParaRPr lang="fr-FR" sz="1100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Superviser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Faire découvrir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Aider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Informer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Fournir un feed-back</a:t>
            </a:r>
          </a:p>
          <a:p>
            <a:pPr algn="ctr">
              <a:buFont typeface="Wingdings"/>
              <a:buChar char="Ø"/>
            </a:pPr>
            <a:endParaRPr lang="fr-FR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b="1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dirty="0"/>
          </a:p>
        </p:txBody>
      </p:sp>
      <p:sp>
        <p:nvSpPr>
          <p:cNvPr id="30" name="Rectangle à coins arrondis 29"/>
          <p:cNvSpPr/>
          <p:nvPr/>
        </p:nvSpPr>
        <p:spPr>
          <a:xfrm>
            <a:off x="4572000" y="5445224"/>
            <a:ext cx="1944216" cy="122413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Faire verbaliser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Susciter les échanges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Formaliser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Faire discriminer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Faire évaluer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Procéder à la trace écrite</a:t>
            </a:r>
          </a:p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dirty="0"/>
          </a:p>
          <a:p>
            <a:pPr algn="ctr">
              <a:buFont typeface="Wingdings"/>
              <a:buChar char="Ø"/>
            </a:pPr>
            <a:endParaRPr lang="fr-FR" dirty="0"/>
          </a:p>
        </p:txBody>
      </p:sp>
      <p:sp>
        <p:nvSpPr>
          <p:cNvPr id="31" name="Rectangle à coins arrondis 30"/>
          <p:cNvSpPr/>
          <p:nvPr/>
        </p:nvSpPr>
        <p:spPr>
          <a:xfrm>
            <a:off x="6948264" y="5517232"/>
            <a:ext cx="1872208" cy="120243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endParaRPr lang="fr-FR" sz="1100" dirty="0">
              <a:latin typeface="Arial Narrow" pitchFamily="34" charset="0"/>
            </a:endParaRP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Etendre le domaine : exemples, varier et complexifier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Faire pratiquer</a:t>
            </a:r>
          </a:p>
          <a:p>
            <a:pPr algn="ctr">
              <a:buFont typeface="Wingdings"/>
              <a:buChar char="Ø"/>
            </a:pPr>
            <a:r>
              <a:rPr lang="fr-FR" sz="1100" b="1" dirty="0">
                <a:latin typeface="Arial Narrow" pitchFamily="34" charset="0"/>
              </a:rPr>
              <a:t>Intégrer : prolonger, réutiliser dans d’autres contextes  &amp; mettre en projet</a:t>
            </a:r>
          </a:p>
          <a:p>
            <a:pPr algn="ctr">
              <a:buFont typeface="Wingdings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dirty="0">
                <a:latin typeface="Arial Narrow" pitchFamily="34" charset="0"/>
              </a:rPr>
              <a:t>Mise en situation et représentation</a:t>
            </a:r>
            <a:br>
              <a:rPr lang="fr-FR" b="1" dirty="0">
                <a:latin typeface="Arial Narrow" pitchFamily="34" charset="0"/>
              </a:rPr>
            </a:br>
            <a:endParaRPr lang="fr-FR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BUTS: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Mobiliser l'énergie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Créer des conditions affectives propices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Créer des conditions cognitives propices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Orienter le déroulement de l'activité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Rassembler les conditions nécessaires au déroulement de l'activité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MOYENS (pas nécessairement dans cet ordre)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Provoquer</a:t>
            </a:r>
            <a:r>
              <a:rPr lang="fr-FR" dirty="0">
                <a:latin typeface="Arial Narrow" pitchFamily="34" charset="0"/>
              </a:rPr>
              <a:t> (piquer la curiosité, susciter l'intérêt, lancer un défi)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Sécuriser</a:t>
            </a:r>
            <a:r>
              <a:rPr lang="fr-FR" dirty="0">
                <a:latin typeface="Arial Narrow" pitchFamily="34" charset="0"/>
              </a:rPr>
              <a:t> (donner confiance, encourager, rappeler les réussites)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Rappeler les préalables</a:t>
            </a:r>
            <a:r>
              <a:rPr lang="fr-FR" dirty="0">
                <a:latin typeface="Arial Narrow" pitchFamily="34" charset="0"/>
              </a:rPr>
              <a:t> (connaissances et stratégies antérieures qui seront pertinentes à l'activité)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Clarifier</a:t>
            </a:r>
            <a:r>
              <a:rPr lang="fr-FR" dirty="0">
                <a:latin typeface="Arial Narrow" pitchFamily="34" charset="0"/>
              </a:rPr>
              <a:t> (donner des consignes précises, définir les termes, donner un exemple du produit attendu. préciser les règles de présentation)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Vérifier</a:t>
            </a:r>
            <a:r>
              <a:rPr lang="fr-FR" dirty="0">
                <a:latin typeface="Arial Narrow" pitchFamily="34" charset="0"/>
              </a:rPr>
              <a:t> (le matériel, l'aménagement, la compréhension des consignes, la maîtrise des préalables)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fr-FR" sz="3200" b="1" dirty="0">
                <a:latin typeface="Arial Narrow" pitchFamily="34" charset="0"/>
              </a:rPr>
            </a:br>
            <a:br>
              <a:rPr lang="fr-FR" sz="3200" b="1" dirty="0">
                <a:latin typeface="Arial Narrow" pitchFamily="34" charset="0"/>
              </a:rPr>
            </a:br>
            <a:r>
              <a:rPr lang="fr-FR" sz="3200" b="1" dirty="0">
                <a:latin typeface="Arial Narrow" pitchFamily="34" charset="0"/>
              </a:rPr>
              <a:t>Expérimentation (à mener concurremment avec l'objectivation)</a:t>
            </a:r>
            <a:br>
              <a:rPr lang="fr-FR" sz="3200" b="1" dirty="0">
                <a:latin typeface="Arial Narrow" pitchFamily="34" charset="0"/>
              </a:rPr>
            </a:br>
            <a:br>
              <a:rPr lang="fr-FR" sz="3200" dirty="0">
                <a:latin typeface="Arial Narrow" pitchFamily="34" charset="0"/>
              </a:rPr>
            </a:br>
            <a:endParaRPr lang="fr-FR" sz="3200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BUTS: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Faire accomplir une tâche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Fournir des éléments concrets d'expérience à analyser ensuite.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Encourager la formulation d'hypothèses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Permettre les essais et les erreurs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Permettre le développement de stratégies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Faire intégrer les connaissances pertinentes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MOYENS 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Superviser</a:t>
            </a:r>
            <a:r>
              <a:rPr lang="fr-FR" dirty="0">
                <a:latin typeface="Arial Narrow" pitchFamily="34" charset="0"/>
              </a:rPr>
              <a:t> (organiser le déroulement, allouer ou répartir les tâches, aider, résoudre les problèmes organisationnels, contrôler le temps)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Faire découvrir</a:t>
            </a:r>
            <a:r>
              <a:rPr lang="fr-FR" dirty="0">
                <a:latin typeface="Arial Narrow" pitchFamily="34" charset="0"/>
              </a:rPr>
              <a:t> (poser des questions, encourager les essais, les manipulations, la formulation d'hypothèses)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Aider</a:t>
            </a:r>
            <a:r>
              <a:rPr lang="fr-FR" dirty="0">
                <a:latin typeface="Arial Narrow" pitchFamily="34" charset="0"/>
              </a:rPr>
              <a:t> (fournir des indices, suggérer des pistes, rappeler une procédure, fournir du matériel)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Informer</a:t>
            </a:r>
            <a:r>
              <a:rPr lang="fr-FR" dirty="0">
                <a:latin typeface="Arial Narrow" pitchFamily="34" charset="0"/>
              </a:rPr>
              <a:t> (faire un exposé, fournir des textes, présenter du matériel pertinent)</a:t>
            </a:r>
          </a:p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Fournir du feedback</a:t>
            </a:r>
            <a:r>
              <a:rPr lang="fr-FR" dirty="0">
                <a:latin typeface="Arial Narrow" pitchFamily="34" charset="0"/>
              </a:rPr>
              <a:t> (encourager les réussites, inviter à l'amélioration, fournir des moyens d'autocorrection, aider à identifier et à utiliser les erreurs)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ierry\Pictures\demarcheApp (1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8113"/>
            <a:ext cx="8568952" cy="6581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fr-FR" sz="4000" b="1" dirty="0">
                <a:latin typeface="Arial Narrow" pitchFamily="34" charset="0"/>
              </a:rPr>
            </a:br>
            <a:br>
              <a:rPr lang="fr-FR" sz="4000" b="1" dirty="0">
                <a:latin typeface="Arial Narrow" pitchFamily="34" charset="0"/>
              </a:rPr>
            </a:br>
            <a:r>
              <a:rPr lang="fr-FR" b="1" dirty="0">
                <a:latin typeface="Arial Narrow" pitchFamily="34" charset="0"/>
              </a:rPr>
              <a:t>Objectivation</a:t>
            </a:r>
            <a:br>
              <a:rPr lang="fr-FR" b="1" dirty="0">
                <a:latin typeface="Arial Narrow" pitchFamily="34" charset="0"/>
              </a:rPr>
            </a:br>
            <a:br>
              <a:rPr lang="fr-FR" sz="4000" b="1" dirty="0">
                <a:latin typeface="Arial Narrow" pitchFamily="34" charset="0"/>
              </a:rPr>
            </a:br>
            <a:endParaRPr lang="fr-FR" sz="4000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600" b="1" dirty="0">
                <a:solidFill>
                  <a:srgbClr val="FF0000"/>
                </a:solidFill>
                <a:latin typeface="Arial Narrow" pitchFamily="34" charset="0"/>
              </a:rPr>
              <a:t>BUTS :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Faire le bilan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Évaluer la démarche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Dégager un modèle ou des lois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Structurer les connaissances acquises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Formaliser les concepts intégrateurs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Dégager l'essentiel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MOYENS </a:t>
            </a:r>
          </a:p>
          <a:p>
            <a:pPr>
              <a:buFont typeface="Wingdings"/>
              <a:buChar char="Ø"/>
            </a:pPr>
            <a:r>
              <a:rPr lang="fr-FR" sz="3300" b="1" dirty="0">
                <a:latin typeface="Arial Narrow" pitchFamily="34" charset="0"/>
              </a:rPr>
              <a:t>Faire verbaliser</a:t>
            </a:r>
            <a:r>
              <a:rPr lang="fr-FR" sz="3300" dirty="0">
                <a:latin typeface="Arial Narrow" pitchFamily="34" charset="0"/>
              </a:rPr>
              <a:t> (poser des questions, faire raconter, faire décrire la démarche, faire exprimer les sentiments)</a:t>
            </a:r>
          </a:p>
          <a:p>
            <a:pPr>
              <a:buFont typeface="Wingdings"/>
              <a:buChar char="Ø"/>
            </a:pPr>
            <a:r>
              <a:rPr lang="fr-FR" sz="3300" b="1" dirty="0">
                <a:latin typeface="Arial Narrow" pitchFamily="34" charset="0"/>
              </a:rPr>
              <a:t>Susciter les échanges</a:t>
            </a:r>
            <a:r>
              <a:rPr lang="fr-FR" sz="3300" dirty="0">
                <a:latin typeface="Arial Narrow" pitchFamily="34" charset="0"/>
              </a:rPr>
              <a:t> (faire mettre en commun, comparer les démarches et les résultats, faire discuter et critiquer)</a:t>
            </a:r>
          </a:p>
          <a:p>
            <a:pPr>
              <a:buFont typeface="Wingdings"/>
              <a:buChar char="Ø"/>
            </a:pPr>
            <a:r>
              <a:rPr lang="fr-FR" sz="3300" b="1" dirty="0">
                <a:latin typeface="Arial Narrow" pitchFamily="34" charset="0"/>
              </a:rPr>
              <a:t>Formaliser</a:t>
            </a:r>
            <a:r>
              <a:rPr lang="fr-FR" sz="3300" dirty="0">
                <a:latin typeface="Arial Narrow" pitchFamily="34" charset="0"/>
              </a:rPr>
              <a:t> (définir ou faire définir des termes, des concepts, des lois, des procédures; faire généraliser, faire ou faire faire un schéma, faire nommer les habiletés, les stratégies et les outils méthodologiques utilisés)</a:t>
            </a:r>
          </a:p>
          <a:p>
            <a:endParaRPr lang="fr-FR" sz="33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latin typeface="Arial Narrow" pitchFamily="34" charset="0"/>
              </a:rPr>
              <a:t>Faire discriminer</a:t>
            </a:r>
            <a:r>
              <a:rPr lang="fr-FR" dirty="0">
                <a:latin typeface="Arial Narrow" pitchFamily="34" charset="0"/>
              </a:rPr>
              <a:t> (faire réagir à des contre-exemples, préciser les limites d'application, présenter des exceptions)</a:t>
            </a:r>
          </a:p>
          <a:p>
            <a:r>
              <a:rPr lang="fr-FR" b="1" dirty="0">
                <a:latin typeface="Arial Narrow" pitchFamily="34" charset="0"/>
              </a:rPr>
              <a:t>Faire évaluer</a:t>
            </a:r>
            <a:r>
              <a:rPr lang="fr-FR" dirty="0">
                <a:latin typeface="Arial Narrow" pitchFamily="34" charset="0"/>
              </a:rPr>
              <a:t> (auto-évaluation, évaluation par les pairs, évaluation formative par l'enseignant)</a:t>
            </a:r>
          </a:p>
          <a:p>
            <a:r>
              <a:rPr lang="fr-FR" b="1" dirty="0">
                <a:latin typeface="Arial Narrow" pitchFamily="34" charset="0"/>
              </a:rPr>
              <a:t>Faire consigner</a:t>
            </a:r>
            <a:r>
              <a:rPr lang="fr-FR" dirty="0">
                <a:latin typeface="Arial Narrow" pitchFamily="34" charset="0"/>
              </a:rPr>
              <a:t> (faire ou faire faire un résumé, faire compléter un journal de bord, faire noter l'essentiel) : la trace écrite.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fr-FR" b="1" dirty="0">
                <a:latin typeface="Arial Narrow" pitchFamily="34" charset="0"/>
              </a:rPr>
            </a:br>
            <a:r>
              <a:rPr lang="fr-FR" b="1" dirty="0">
                <a:latin typeface="Arial Narrow" pitchFamily="34" charset="0"/>
              </a:rPr>
              <a:t>Réinvestissement</a:t>
            </a:r>
            <a:br>
              <a:rPr lang="fr-FR" b="1" dirty="0">
                <a:latin typeface="Arial Narrow" pitchFamily="34" charset="0"/>
              </a:rPr>
            </a:br>
            <a:endParaRPr lang="fr-FR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BUTS: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Faire approfondir les tâches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Faire accomplir des tâches différentes</a:t>
            </a:r>
          </a:p>
          <a:p>
            <a:pPr>
              <a:buFont typeface="Wingdings"/>
              <a:buChar char="Ø"/>
            </a:pPr>
            <a:r>
              <a:rPr lang="fr-FR" dirty="0" err="1">
                <a:latin typeface="Arial Narrow" pitchFamily="34" charset="0"/>
              </a:rPr>
              <a:t>Décontextualiser</a:t>
            </a:r>
            <a:r>
              <a:rPr lang="fr-FR" dirty="0">
                <a:latin typeface="Arial Narrow" pitchFamily="34" charset="0"/>
              </a:rPr>
              <a:t> l'apprentissage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Favoriser le transfert des habiletés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Consolider les habiletés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Rendre autonome</a:t>
            </a:r>
          </a:p>
          <a:p>
            <a:endParaRPr lang="fr-FR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MOYENS : </a:t>
            </a:r>
          </a:p>
          <a:p>
            <a:pPr>
              <a:buFont typeface="Wingdings"/>
              <a:buChar char="Ø"/>
            </a:pPr>
            <a:r>
              <a:rPr lang="fr-FR" b="1" dirty="0"/>
              <a:t>Étendre le domaine</a:t>
            </a:r>
            <a:r>
              <a:rPr lang="fr-FR" dirty="0"/>
              <a:t> (faire trouver d'autres exemples, proposer des variantes et des raffinements, introduire des cas plus complexes)</a:t>
            </a:r>
          </a:p>
          <a:p>
            <a:pPr>
              <a:buFont typeface="Wingdings"/>
              <a:buChar char="Ø"/>
            </a:pPr>
            <a:r>
              <a:rPr lang="fr-FR" b="1" dirty="0"/>
              <a:t>Faire pratiquer</a:t>
            </a:r>
            <a:r>
              <a:rPr lang="fr-FR" dirty="0"/>
              <a:t> (donner de l'entraînement, faire faire des exercices)</a:t>
            </a:r>
          </a:p>
          <a:p>
            <a:pPr>
              <a:buFont typeface="Wingdings"/>
              <a:buChar char="Ø"/>
            </a:pPr>
            <a:r>
              <a:rPr lang="fr-FR" b="1" dirty="0"/>
              <a:t>Intégrer</a:t>
            </a:r>
            <a:r>
              <a:rPr lang="fr-FR" dirty="0"/>
              <a:t> (proposer un prolongement dans un autre programme ou une autre activité, proposer un projet intégrateur où l'apprentissage effectué devra être utilisé en conjonction avec d'autres apprentissages)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6000" b="1" dirty="0">
                <a:latin typeface="Arial Narrow" pitchFamily="34" charset="0"/>
              </a:rPr>
              <a:t>5. Quelques caractéristiques d’une activité d’apprentissage appropriée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MISE EN SITUATION ETREPRÉSENTATION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Y a-t-il un déclencheur d'intérêt?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L'utilité de la tâche a-t-elle été démontrée?</a:t>
            </a:r>
          </a:p>
          <a:p>
            <a:pPr>
              <a:buFont typeface="Wingdings"/>
              <a:buChar char="Ø"/>
            </a:pPr>
            <a:r>
              <a:rPr lang="fr-FR" sz="3600" dirty="0">
                <a:latin typeface="Arial Narrow" pitchFamily="34" charset="0"/>
              </a:rPr>
              <a:t>S'il y a lieu, les préalables (connaissances antérieures nécessaires à l'accomplissement de l'activité) ont-ils été rappelés?</a:t>
            </a:r>
          </a:p>
          <a:p>
            <a:endParaRPr lang="fr-FR" sz="36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000" b="1" dirty="0">
                <a:solidFill>
                  <a:srgbClr val="FF0000"/>
                </a:solidFill>
                <a:latin typeface="Arial Narrow" pitchFamily="34" charset="0"/>
              </a:rPr>
              <a:t>EXPÉRIMENTATION</a:t>
            </a:r>
            <a:endParaRPr lang="fr-FR" sz="2000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sz="2000" dirty="0">
                <a:latin typeface="Arial Narrow" pitchFamily="34" charset="0"/>
              </a:rPr>
              <a:t>Toute l'information nécessaire est-elle présente (directives, matériel à consulter, etc.)?</a:t>
            </a:r>
          </a:p>
          <a:p>
            <a:pPr>
              <a:buFont typeface="Wingdings"/>
              <a:buChar char="Ø"/>
            </a:pPr>
            <a:r>
              <a:rPr lang="fr-FR" sz="2000" dirty="0">
                <a:latin typeface="Arial Narrow" pitchFamily="34" charset="0"/>
              </a:rPr>
              <a:t>A-t-on fourni à l'élève une représentation claire du produit final attendu?</a:t>
            </a:r>
          </a:p>
          <a:p>
            <a:pPr>
              <a:buFont typeface="Wingdings"/>
              <a:buChar char="Ø"/>
            </a:pPr>
            <a:r>
              <a:rPr lang="fr-FR" sz="2000" dirty="0">
                <a:latin typeface="Arial Narrow" pitchFamily="34" charset="0"/>
              </a:rPr>
              <a:t>Y a-t-il une place pour la découverte de l'information?</a:t>
            </a:r>
          </a:p>
          <a:p>
            <a:pPr>
              <a:buFont typeface="Wingdings"/>
              <a:buChar char="Ø"/>
            </a:pPr>
            <a:r>
              <a:rPr lang="fr-FR" sz="2000" dirty="0">
                <a:latin typeface="Arial Narrow" pitchFamily="34" charset="0"/>
              </a:rPr>
              <a:t>Une place pour l’erreur ?</a:t>
            </a:r>
          </a:p>
          <a:p>
            <a:pPr>
              <a:buFont typeface="Wingdings"/>
              <a:buChar char="Ø"/>
            </a:pPr>
            <a:r>
              <a:rPr lang="fr-FR" sz="2000" dirty="0">
                <a:latin typeface="Arial Narrow" pitchFamily="34" charset="0"/>
              </a:rPr>
              <a:t>L'activité fait-elle appel à d'autres sources que l'enseignant et le manuel?</a:t>
            </a:r>
          </a:p>
          <a:p>
            <a:pPr lvl="1"/>
            <a:r>
              <a:rPr lang="fr-FR" sz="2000" dirty="0">
                <a:latin typeface="Arial Narrow" pitchFamily="34" charset="0"/>
              </a:rPr>
              <a:t>observation</a:t>
            </a:r>
          </a:p>
          <a:p>
            <a:pPr lvl="1"/>
            <a:r>
              <a:rPr lang="fr-FR" sz="2000" dirty="0">
                <a:latin typeface="Arial Narrow" pitchFamily="34" charset="0"/>
              </a:rPr>
              <a:t>ouvrages de référence</a:t>
            </a:r>
          </a:p>
          <a:p>
            <a:pPr lvl="1"/>
            <a:r>
              <a:rPr lang="fr-FR" sz="2000" dirty="0">
                <a:latin typeface="Arial Narrow" pitchFamily="34" charset="0"/>
              </a:rPr>
              <a:t>matériel didactique</a:t>
            </a:r>
          </a:p>
          <a:p>
            <a:pPr lvl="1"/>
            <a:r>
              <a:rPr lang="fr-FR" sz="2000" dirty="0">
                <a:latin typeface="Arial Narrow" pitchFamily="34" charset="0"/>
              </a:rPr>
              <a:t>autres élèves</a:t>
            </a:r>
          </a:p>
          <a:p>
            <a:pPr lvl="1"/>
            <a:r>
              <a:rPr lang="fr-FR" sz="2000" dirty="0">
                <a:latin typeface="Arial Narrow" pitchFamily="34" charset="0"/>
              </a:rPr>
              <a:t>source extérieure à la classe</a:t>
            </a:r>
          </a:p>
          <a:p>
            <a:pPr lvl="1"/>
            <a:endParaRPr lang="fr-FR" sz="2000" dirty="0">
              <a:latin typeface="Arial Narrow" pitchFamily="34" charset="0"/>
            </a:endParaRPr>
          </a:p>
          <a:p>
            <a:pPr lvl="1">
              <a:buNone/>
            </a:pPr>
            <a:endParaRPr lang="fr-FR" sz="2000" dirty="0">
              <a:latin typeface="Arial Narrow" pitchFamily="34" charset="0"/>
            </a:endParaRPr>
          </a:p>
          <a:p>
            <a:pPr lvl="1">
              <a:buFont typeface="Wingdings"/>
              <a:buChar char="Ø"/>
            </a:pPr>
            <a:endParaRPr lang="fr-FR" sz="2000" dirty="0">
              <a:latin typeface="Arial Narrow" pitchFamily="34" charset="0"/>
            </a:endParaRPr>
          </a:p>
          <a:p>
            <a:endParaRPr lang="fr-FR" sz="20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OBJECTIVATION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Y a-t-il une mise en commun des résultats?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Y a-t-il discussion des résultats?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Y a-t-il un résumé de l'information essentielle?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Y a-t-il une généralisation des résultats?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L'élève est-il invité à décrire sa démarche et à nommer les processus impliqués (appel à la métacognition)?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RÉINVESTISSEMENT</a:t>
            </a:r>
            <a:endParaRPr lang="fr-FR" dirty="0">
              <a:solidFill>
                <a:srgbClr val="FF0000"/>
              </a:solidFill>
              <a:latin typeface="Arial Narrow" pitchFamily="34" charset="0"/>
            </a:endParaRP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de réinvestissement fait-elle appel aux mêmes processus que l'activité initiale?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de réinvestissement diffère-t-elle de la précédente quant au sujet et au contexte?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de réinvestissement diffère-t-elle de la précédente quant au type d'interaction (individuellement, en équipe, collectivement, etc.)?</a:t>
            </a:r>
          </a:p>
          <a:p>
            <a:pPr>
              <a:buNone/>
            </a:pPr>
            <a:endParaRPr lang="fr-FR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fr-FR" sz="8000" b="1" dirty="0">
                <a:latin typeface="Arial Narrow" pitchFamily="34" charset="0"/>
              </a:rPr>
              <a:t>2. Des </a:t>
            </a:r>
            <a:r>
              <a:rPr lang="fr-FR" sz="8600" b="1" dirty="0">
                <a:latin typeface="Arial Narrow" pitchFamily="34" charset="0"/>
              </a:rPr>
              <a:t>modèles</a:t>
            </a:r>
            <a:r>
              <a:rPr lang="fr-FR" sz="5100" b="1" dirty="0">
                <a:latin typeface="Arial Narrow" pitchFamily="34" charset="0"/>
              </a:rPr>
              <a:t>(conceptions cohérentes et explicites qui ont une influence sur le milieu scolaire =/= à imiter ou à suivre)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>
                <a:solidFill>
                  <a:srgbClr val="FF0000"/>
                </a:solidFill>
                <a:latin typeface="Arial Narrow" pitchFamily="34" charset="0"/>
              </a:rPr>
              <a:t>CARACTÉRISTIQUES GLOBALES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est-elle d'un niveau de difficulté adapté à l'âge et au développement des élèves?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permet-elle à l'élève de constater rapidement ses réussites, ses échecs et ses progrès?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comporte-t-elle des éléments pouvant rejoindre chacun des styles différents d'apprentissage (auditifs, visuels, kinesthésiques, etc.)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comporte-t-elle une variété d'interactions (travail individuel, par équipes, collectif), de rythmes (convergence, divergence) et de rôles (élève acteur, observateur, communicateur, etc.)?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L'activité permet-elle de tenir compte des différents rythmes d'apprentissage?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S'assure-t-on que l'élève dispose d'un feed-back à chacune des étapes de la démarche?</a:t>
            </a:r>
          </a:p>
          <a:p>
            <a:pPr lvl="1"/>
            <a:r>
              <a:rPr lang="fr-FR" dirty="0" err="1">
                <a:latin typeface="Arial Narrow" pitchFamily="34" charset="0"/>
              </a:rPr>
              <a:t>Auto-correction</a:t>
            </a:r>
            <a:endParaRPr lang="fr-FR" dirty="0">
              <a:latin typeface="Arial Narrow" pitchFamily="34" charset="0"/>
            </a:endParaRPr>
          </a:p>
          <a:p>
            <a:pPr lvl="1"/>
            <a:r>
              <a:rPr lang="fr-FR" dirty="0">
                <a:latin typeface="Arial Narrow" pitchFamily="34" charset="0"/>
              </a:rPr>
              <a:t>par les pairs (inter-correction)</a:t>
            </a:r>
          </a:p>
          <a:p>
            <a:pPr lvl="1"/>
            <a:r>
              <a:rPr lang="fr-FR" dirty="0">
                <a:latin typeface="Arial Narrow" pitchFamily="34" charset="0"/>
              </a:rPr>
              <a:t>par l'enseignant</a:t>
            </a:r>
          </a:p>
          <a:p>
            <a:pPr lvl="1"/>
            <a:r>
              <a:rPr lang="fr-FR" dirty="0">
                <a:latin typeface="Arial Narrow" pitchFamily="34" charset="0"/>
              </a:rPr>
              <a:t>par la nature même de la tâche</a:t>
            </a:r>
          </a:p>
          <a:p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>
              <a:latin typeface="Arial Narrow" pitchFamily="34" charset="0"/>
            </a:endParaRPr>
          </a:p>
          <a:p>
            <a:pPr>
              <a:buNone/>
            </a:pPr>
            <a:r>
              <a:rPr lang="fr-FR" sz="6600" b="1" dirty="0">
                <a:latin typeface="Arial Narrow" pitchFamily="34" charset="0"/>
              </a:rPr>
              <a:t>Mais n’oublions pas que …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sz="3600" b="1" dirty="0">
                <a:latin typeface="Arial Narrow" pitchFamily="34" charset="0"/>
              </a:rPr>
              <a:t>il ne suffit pas qu'une activité présente sur papier (dans le plan de cours) les caractéristiques souhaitées.</a:t>
            </a:r>
          </a:p>
          <a:p>
            <a:pPr>
              <a:buFont typeface="Wingdings"/>
              <a:buChar char="Ø"/>
            </a:pPr>
            <a:r>
              <a:rPr lang="fr-FR" sz="3600" b="1" dirty="0">
                <a:solidFill>
                  <a:srgbClr val="0070C0"/>
                </a:solidFill>
                <a:latin typeface="Arial Narrow" pitchFamily="34" charset="0"/>
              </a:rPr>
              <a:t>Il faut aussi qu'elle se déroule correctement dans la réalité de la classe et qu'elle aide effectivement les élèves à atteindre les objectifs retenus</a:t>
            </a:r>
            <a:r>
              <a:rPr lang="fr-FR" sz="3600" dirty="0">
                <a:latin typeface="Arial Narrow" pitchFamily="34" charset="0"/>
              </a:rPr>
              <a:t>. </a:t>
            </a:r>
          </a:p>
          <a:p>
            <a:pPr>
              <a:buFont typeface="Wingdings"/>
              <a:buChar char="Ø"/>
            </a:pPr>
            <a:endParaRPr lang="fr-FR" sz="36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b="1" dirty="0">
                <a:solidFill>
                  <a:srgbClr val="FF0000"/>
                </a:solidFill>
                <a:latin typeface="Arial Narrow" pitchFamily="34" charset="0"/>
              </a:rPr>
              <a:t>Le succès d'une activité dépend donc non seulement de sa préparation, mais aussi d'éléments relatifs à son déroulement effectif (organisation, climat, etc.)</a:t>
            </a:r>
            <a:endParaRPr lang="fr-FR" sz="4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b="1">
                <a:latin typeface="Arial Narrow" pitchFamily="34" charset="0"/>
              </a:rPr>
              <a:t>Merci </a:t>
            </a:r>
            <a:r>
              <a:rPr lang="fr-FR" sz="8000" b="1" dirty="0">
                <a:latin typeface="Arial Narrow" pitchFamily="34" charset="0"/>
              </a:rPr>
              <a:t>de votre attention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itchFamily="34" charset="0"/>
              </a:rPr>
              <a:t>Pédagogie traditionnelle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/>
              <a:buChar char="Ø"/>
            </a:pPr>
            <a:r>
              <a:rPr lang="fr-FR" sz="4800" b="1" dirty="0">
                <a:latin typeface="Arial Narrow" pitchFamily="34" charset="0"/>
              </a:rPr>
              <a:t>l’élève récepteur </a:t>
            </a:r>
            <a:r>
              <a:rPr lang="fr-FR" sz="4800" dirty="0">
                <a:latin typeface="Arial Narrow" pitchFamily="34" charset="0"/>
              </a:rPr>
              <a:t>passif et stockeur</a:t>
            </a:r>
          </a:p>
          <a:p>
            <a:pPr>
              <a:buFont typeface="Wingdings"/>
              <a:buChar char="Ø"/>
            </a:pPr>
            <a:r>
              <a:rPr lang="fr-FR" sz="4800" dirty="0">
                <a:latin typeface="Arial Narrow" pitchFamily="34" charset="0"/>
              </a:rPr>
              <a:t>L’élève façonné</a:t>
            </a:r>
          </a:p>
          <a:p>
            <a:pPr>
              <a:buFont typeface="Wingdings"/>
              <a:buChar char="Ø"/>
            </a:pPr>
            <a:r>
              <a:rPr lang="fr-FR" sz="4800" dirty="0">
                <a:latin typeface="Arial Narrow" pitchFamily="34" charset="0"/>
              </a:rPr>
              <a:t>Un exposé magistral</a:t>
            </a:r>
          </a:p>
          <a:p>
            <a:pPr>
              <a:buFont typeface="Wingdings"/>
              <a:buChar char="Ø"/>
            </a:pPr>
            <a:r>
              <a:rPr lang="fr-FR" sz="4800" dirty="0">
                <a:latin typeface="Arial Narrow" pitchFamily="34" charset="0"/>
              </a:rPr>
              <a:t>Des modèles imités</a:t>
            </a:r>
          </a:p>
          <a:p>
            <a:pPr>
              <a:buFont typeface="Wingdings"/>
              <a:buChar char="Ø"/>
            </a:pPr>
            <a:r>
              <a:rPr lang="fr-FR" sz="4800" dirty="0">
                <a:latin typeface="Arial Narrow" pitchFamily="34" charset="0"/>
              </a:rPr>
              <a:t>L’élève récite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L’enseignant accumule et dispense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L’enseignant fait prendre des notes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0070C0"/>
                </a:solidFill>
                <a:latin typeface="Arial Narrow" pitchFamily="34" charset="0"/>
              </a:rPr>
              <a:t>Le savoir est une fin en soi</a:t>
            </a:r>
          </a:p>
          <a:p>
            <a:endParaRPr lang="fr-FR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 Narrow" pitchFamily="34" charset="0"/>
              </a:rPr>
              <a:t>Pédagogie </a:t>
            </a:r>
            <a:r>
              <a:rPr lang="fr-FR" b="1" dirty="0" err="1">
                <a:latin typeface="Arial Narrow" pitchFamily="34" charset="0"/>
              </a:rPr>
              <a:t>béhaviouriste</a:t>
            </a:r>
            <a:endParaRPr lang="fr-FR" b="1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L’élève réacteur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l’élève conditionné à reproduire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Élève qui reçoit des stimuli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L’élève réussit s’il reçoit les « bons » stimuli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Les stimuli répétés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Jusqu’à la réussite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L’enseignant entraîne et donne des objectifs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FF0000"/>
                </a:solidFill>
                <a:latin typeface="Arial Narrow" pitchFamily="34" charset="0"/>
              </a:rPr>
              <a:t>L’enseignant exerce et teste</a:t>
            </a:r>
          </a:p>
          <a:p>
            <a:pPr>
              <a:buFont typeface="Wingdings"/>
              <a:buChar char="Ø"/>
            </a:pPr>
            <a:r>
              <a:rPr lang="fr-FR" sz="4400" dirty="0">
                <a:solidFill>
                  <a:srgbClr val="0070C0"/>
                </a:solidFill>
                <a:latin typeface="Arial Narrow" pitchFamily="34" charset="0"/>
              </a:rPr>
              <a:t>Le savoir est un objet</a:t>
            </a:r>
          </a:p>
          <a:p>
            <a:pPr>
              <a:buNone/>
            </a:pPr>
            <a:endParaRPr lang="fr-FR" sz="4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latin typeface="Arial Narrow" pitchFamily="34" charset="0"/>
              </a:rPr>
              <a:t>Pédagogie non-directive ou </a:t>
            </a:r>
            <a:r>
              <a:rPr lang="fr-FR" b="1" dirty="0" err="1">
                <a:latin typeface="Arial Narrow" pitchFamily="34" charset="0"/>
              </a:rPr>
              <a:t>socio-constructiviste</a:t>
            </a:r>
            <a:endParaRPr lang="fr-FR" b="1" dirty="0"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Ø"/>
            </a:pPr>
            <a:r>
              <a:rPr lang="fr-FR" b="1" dirty="0">
                <a:latin typeface="Arial Narrow" pitchFamily="34" charset="0"/>
              </a:rPr>
              <a:t>L’élève acteur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Si on laisse l’élève libre il est disposé à apprendre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Effacement de l’enseignement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Aménagement d’un climat propice et l’élève choisit son propre chemin d’apprentissage</a:t>
            </a:r>
          </a:p>
          <a:p>
            <a:pPr>
              <a:buFont typeface="Wingdings"/>
              <a:buChar char="Ø"/>
            </a:pPr>
            <a:r>
              <a:rPr lang="fr-FR" dirty="0">
                <a:latin typeface="Arial Narrow" pitchFamily="34" charset="0"/>
              </a:rPr>
              <a:t>L’élève se sert dans une banque de données et travaille sur des études de cas, des problèmes, des projets</a:t>
            </a:r>
          </a:p>
          <a:p>
            <a:pPr>
              <a:buFont typeface="Wingdings"/>
              <a:buChar char="Ø"/>
            </a:pPr>
            <a:endParaRPr lang="fr-FR" dirty="0"/>
          </a:p>
          <a:p>
            <a:pPr>
              <a:buFont typeface="Wingdings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1856</Words>
  <Application>Microsoft Office PowerPoint</Application>
  <PresentationFormat>Affichage à l'écran (4:3)</PresentationFormat>
  <Paragraphs>241</Paragraphs>
  <Slides>45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50" baseType="lpstr">
      <vt:lpstr>Arial</vt:lpstr>
      <vt:lpstr>Arial Narrow</vt:lpstr>
      <vt:lpstr>Calibri</vt:lpstr>
      <vt:lpstr>Wingdings</vt:lpstr>
      <vt:lpstr>Thème Office</vt:lpstr>
      <vt:lpstr>Construire une activité d’apprentissage, quelques règles et repères</vt:lpstr>
      <vt:lpstr>Présentation PowerPoint</vt:lpstr>
      <vt:lpstr>Présentation PowerPoint</vt:lpstr>
      <vt:lpstr>Présentation PowerPoint</vt:lpstr>
      <vt:lpstr>Pédagogie traditionnelle</vt:lpstr>
      <vt:lpstr>Présentation PowerPoint</vt:lpstr>
      <vt:lpstr>Pédagogie béhaviouriste</vt:lpstr>
      <vt:lpstr>Présentation PowerPoint</vt:lpstr>
      <vt:lpstr>Pédagogie non-directive ou socio-constructiviste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Résumons…</vt:lpstr>
      <vt:lpstr>Présentation PowerPoint</vt:lpstr>
      <vt:lpstr>Présentation PowerPoint</vt:lpstr>
      <vt:lpstr>Présentation PowerPoint</vt:lpstr>
      <vt:lpstr>Présentation PowerPoint</vt:lpstr>
      <vt:lpstr>Mise en situation et représentation </vt:lpstr>
      <vt:lpstr>Présentation PowerPoint</vt:lpstr>
      <vt:lpstr>  Expérimentation (à mener concurremment avec l'objectivation)  </vt:lpstr>
      <vt:lpstr>Présentation PowerPoint</vt:lpstr>
      <vt:lpstr>Présentation PowerPoint</vt:lpstr>
      <vt:lpstr>  Objectivation  </vt:lpstr>
      <vt:lpstr>Présentation PowerPoint</vt:lpstr>
      <vt:lpstr>Présentation PowerPoint</vt:lpstr>
      <vt:lpstr> Réinvestissement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Construire une activité d’apprentissage, quelques règles et repères</dc:title>
  <dc:creator>Thierry</dc:creator>
  <cp:lastModifiedBy>Thierry Bouffechoux - ISFEC Normandie</cp:lastModifiedBy>
  <cp:revision>33</cp:revision>
  <dcterms:created xsi:type="dcterms:W3CDTF">2019-10-22T05:33:03Z</dcterms:created>
  <dcterms:modified xsi:type="dcterms:W3CDTF">2025-09-25T07:40:04Z</dcterms:modified>
</cp:coreProperties>
</file>